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1" r:id="rId3"/>
    <p:sldId id="262" r:id="rId4"/>
    <p:sldId id="263" r:id="rId5"/>
    <p:sldId id="310" r:id="rId6"/>
    <p:sldId id="267" r:id="rId7"/>
    <p:sldId id="264" r:id="rId8"/>
    <p:sldId id="265" r:id="rId9"/>
    <p:sldId id="266" r:id="rId10"/>
    <p:sldId id="269" r:id="rId11"/>
    <p:sldId id="270" r:id="rId12"/>
    <p:sldId id="268" r:id="rId13"/>
    <p:sldId id="271" r:id="rId14"/>
    <p:sldId id="272" r:id="rId15"/>
    <p:sldId id="275" r:id="rId16"/>
    <p:sldId id="273" r:id="rId17"/>
    <p:sldId id="274" r:id="rId18"/>
    <p:sldId id="282" r:id="rId19"/>
    <p:sldId id="276" r:id="rId20"/>
    <p:sldId id="280" r:id="rId21"/>
    <p:sldId id="277" r:id="rId22"/>
    <p:sldId id="278" r:id="rId23"/>
    <p:sldId id="281" r:id="rId24"/>
    <p:sldId id="283" r:id="rId25"/>
    <p:sldId id="279" r:id="rId26"/>
    <p:sldId id="284" r:id="rId27"/>
    <p:sldId id="319" r:id="rId28"/>
    <p:sldId id="285" r:id="rId29"/>
    <p:sldId id="317" r:id="rId30"/>
    <p:sldId id="286" r:id="rId31"/>
    <p:sldId id="320" r:id="rId32"/>
    <p:sldId id="288" r:id="rId33"/>
    <p:sldId id="287" r:id="rId34"/>
    <p:sldId id="313" r:id="rId35"/>
    <p:sldId id="314" r:id="rId36"/>
    <p:sldId id="315" r:id="rId37"/>
    <p:sldId id="316" r:id="rId38"/>
    <p:sldId id="289" r:id="rId39"/>
    <p:sldId id="290" r:id="rId40"/>
    <p:sldId id="291" r:id="rId41"/>
    <p:sldId id="293" r:id="rId42"/>
    <p:sldId id="294" r:id="rId43"/>
    <p:sldId id="295" r:id="rId44"/>
    <p:sldId id="296" r:id="rId45"/>
    <p:sldId id="297" r:id="rId46"/>
    <p:sldId id="298" r:id="rId47"/>
    <p:sldId id="301" r:id="rId48"/>
    <p:sldId id="300" r:id="rId49"/>
    <p:sldId id="292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1" r:id="rId58"/>
    <p:sldId id="318" r:id="rId59"/>
    <p:sldId id="30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5896"/>
    <a:srgbClr val="003374"/>
    <a:srgbClr val="385592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>
        <p:scale>
          <a:sx n="83" d="100"/>
          <a:sy n="83" d="100"/>
        </p:scale>
        <p:origin x="-1411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Объем рынка БП, млрд $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Прочие</c:v>
                </c:pt>
                <c:pt idx="1">
                  <c:v>Противовирусные ЛС</c:v>
                </c:pt>
                <c:pt idx="2">
                  <c:v>ВЭФР</c:v>
                </c:pt>
                <c:pt idx="3">
                  <c:v>Антикоагулянты</c:v>
                </c:pt>
                <c:pt idx="4">
                  <c:v>Г-КСФ</c:v>
                </c:pt>
                <c:pt idx="5">
                  <c:v>Рассеянный склероз</c:v>
                </c:pt>
                <c:pt idx="6">
                  <c:v>Эритропоэтины</c:v>
                </c:pt>
                <c:pt idx="7">
                  <c:v>МАТ в окологии</c:v>
                </c:pt>
                <c:pt idx="8">
                  <c:v>Анти-ФНО</c:v>
                </c:pt>
                <c:pt idx="9">
                  <c:v>Инсулины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16.5</c:v>
                </c:pt>
                <c:pt idx="1">
                  <c:v>1.5</c:v>
                </c:pt>
                <c:pt idx="2">
                  <c:v>2</c:v>
                </c:pt>
                <c:pt idx="3">
                  <c:v>3.1</c:v>
                </c:pt>
                <c:pt idx="4">
                  <c:v>5</c:v>
                </c:pt>
                <c:pt idx="5">
                  <c:v>7.3</c:v>
                </c:pt>
                <c:pt idx="6">
                  <c:v>7.6</c:v>
                </c:pt>
                <c:pt idx="7">
                  <c:v>12.5</c:v>
                </c:pt>
                <c:pt idx="8">
                  <c:v>15.8</c:v>
                </c:pt>
                <c:pt idx="9">
                  <c:v>15.9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919680"/>
        <c:axId val="154039360"/>
      </c:barChart>
      <c:catAx>
        <c:axId val="78919680"/>
        <c:scaling>
          <c:orientation val="minMax"/>
        </c:scaling>
        <c:delete val="0"/>
        <c:axPos val="l"/>
        <c:majorGridlines/>
        <c:majorTickMark val="none"/>
        <c:minorTickMark val="none"/>
        <c:tickLblPos val="nextTo"/>
        <c:txPr>
          <a:bodyPr/>
          <a:lstStyle/>
          <a:p>
            <a:pPr>
              <a:defRPr b="1" i="0" baseline="0">
                <a:latin typeface="Constantia" pitchFamily="18" charset="0"/>
              </a:defRPr>
            </a:pPr>
            <a:endParaRPr lang="ru-RU"/>
          </a:p>
        </c:txPr>
        <c:crossAx val="154039360"/>
        <c:crosses val="autoZero"/>
        <c:auto val="1"/>
        <c:lblAlgn val="ctr"/>
        <c:lblOffset val="100"/>
        <c:noMultiLvlLbl val="0"/>
      </c:catAx>
      <c:valAx>
        <c:axId val="154039360"/>
        <c:scaling>
          <c:orientation val="minMax"/>
        </c:scaling>
        <c:delete val="1"/>
        <c:axPos val="b"/>
        <c:minorGridlines/>
        <c:numFmt formatCode="General" sourceLinked="1"/>
        <c:majorTickMark val="out"/>
        <c:minorTickMark val="none"/>
        <c:tickLblPos val="nextTo"/>
        <c:crossAx val="789196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 i="0" baseline="0">
              <a:latin typeface="Constantia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3"/>
            <c:bubble3D val="0"/>
            <c:explosion val="2"/>
          </c:dPt>
          <c:dLbls>
            <c:txPr>
              <a:bodyPr/>
              <a:lstStyle/>
              <a:p>
                <a:pPr>
                  <a:defRPr sz="2000" b="1" i="0" baseline="0">
                    <a:latin typeface="Constantia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Только хирургическое лечение </c:v>
                </c:pt>
                <c:pt idx="1">
                  <c:v>Только лучевая терапия </c:v>
                </c:pt>
                <c:pt idx="2">
                  <c:v>Только лекарственная терапия</c:v>
                </c:pt>
                <c:pt idx="3">
                  <c:v>Комбинированное (комплексное лечение)</c:v>
                </c:pt>
                <c:pt idx="4">
                  <c:v>Химиолучевое лечение</c:v>
                </c:pt>
              </c:strCache>
            </c:strRef>
          </c:cat>
          <c:val>
            <c:numRef>
              <c:f>Лист1!$B$1:$B$5</c:f>
              <c:numCache>
                <c:formatCode>0.00%</c:formatCode>
                <c:ptCount val="5"/>
                <c:pt idx="0" formatCode="0%">
                  <c:v>0.53</c:v>
                </c:pt>
                <c:pt idx="1">
                  <c:v>0.10700000000000005</c:v>
                </c:pt>
                <c:pt idx="2" formatCode="0%">
                  <c:v>3.0000000000000016E-2</c:v>
                </c:pt>
                <c:pt idx="3">
                  <c:v>0.31700000000000023</c:v>
                </c:pt>
                <c:pt idx="4">
                  <c:v>1.6000000000000014E-2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93048517595651"/>
          <c:y val="1.5563945559186191E-2"/>
          <c:w val="0.36500438608770341"/>
          <c:h val="0.9844360544408135"/>
        </c:manualLayout>
      </c:layout>
      <c:overlay val="0"/>
      <c:txPr>
        <a:bodyPr/>
        <a:lstStyle/>
        <a:p>
          <a:pPr>
            <a:defRPr sz="1800" b="1" i="0" baseline="0">
              <a:latin typeface="Constantia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84212494757864E-2"/>
          <c:y val="0.12601522179180769"/>
          <c:w val="0.91067009154791567"/>
          <c:h val="0.77921343368182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Генерики</c:v>
                </c:pt>
              </c:strCache>
            </c:strRef>
          </c:tx>
          <c:spPr>
            <a:gradFill>
              <a:gsLst>
                <a:gs pos="0">
                  <a:srgbClr val="537E25"/>
                </a:gs>
                <a:gs pos="50000">
                  <a:srgbClr val="7AB73A"/>
                </a:gs>
                <a:gs pos="100000">
                  <a:srgbClr val="92DA46"/>
                </a:gs>
              </a:gsLst>
              <a:lin ang="2700000" scaled="1"/>
            </a:gradFill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Constant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1965-1969</c:v>
                </c:pt>
                <c:pt idx="1">
                  <c:v>1970-1974</c:v>
                </c:pt>
                <c:pt idx="2">
                  <c:v>1975-1979</c:v>
                </c:pt>
                <c:pt idx="3">
                  <c:v>1980-1984</c:v>
                </c:pt>
                <c:pt idx="4">
                  <c:v>1985-1989</c:v>
                </c:pt>
                <c:pt idx="5">
                  <c:v>1990-1994</c:v>
                </c:pt>
                <c:pt idx="6">
                  <c:v>1995-1999</c:v>
                </c:pt>
                <c:pt idx="7">
                  <c:v>2000-2004</c:v>
                </c:pt>
                <c:pt idx="8">
                  <c:v>2005-2009</c:v>
                </c:pt>
              </c:strCache>
            </c:strRef>
          </c:cat>
          <c:val>
            <c:numRef>
              <c:f>Sheet1!$B$2:$B$10</c:f>
              <c:numCache>
                <c:formatCode>[$$-540A]#,##0</c:formatCode>
                <c:ptCount val="9"/>
                <c:pt idx="0">
                  <c:v>97</c:v>
                </c:pt>
                <c:pt idx="1">
                  <c:v>267</c:v>
                </c:pt>
                <c:pt idx="2">
                  <c:v>112</c:v>
                </c:pt>
                <c:pt idx="3">
                  <c:v>377</c:v>
                </c:pt>
                <c:pt idx="4">
                  <c:v>962</c:v>
                </c:pt>
                <c:pt idx="5">
                  <c:v>1052</c:v>
                </c:pt>
                <c:pt idx="6">
                  <c:v>1553</c:v>
                </c:pt>
                <c:pt idx="7">
                  <c:v>4137</c:v>
                </c:pt>
                <c:pt idx="8">
                  <c:v>7112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65268992"/>
        <c:axId val="163925952"/>
      </c:barChart>
      <c:catAx>
        <c:axId val="1652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3925952"/>
        <c:crossesAt val="0"/>
        <c:auto val="1"/>
        <c:lblAlgn val="ctr"/>
        <c:lblOffset val="100"/>
        <c:noMultiLvlLbl val="0"/>
      </c:catAx>
      <c:valAx>
        <c:axId val="163925952"/>
        <c:scaling>
          <c:orientation val="minMax"/>
        </c:scaling>
        <c:delete val="0"/>
        <c:axPos val="l"/>
        <c:majorGridlines/>
        <c:numFmt formatCode="#,##0[$$-540A]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6526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F979B-A163-4367-8AEC-663807C887A8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D30F855-EA13-4FE0-8E98-AD660DF77ED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onstantia" pitchFamily="18" charset="0"/>
            </a:rPr>
            <a:t>Молекулярный вес</a:t>
          </a:r>
          <a:endParaRPr lang="ru-RU" b="1" dirty="0">
            <a:solidFill>
              <a:schemeClr val="bg1"/>
            </a:solidFill>
            <a:latin typeface="Constantia" pitchFamily="18" charset="0"/>
          </a:endParaRPr>
        </a:p>
      </dgm:t>
    </dgm:pt>
    <dgm:pt modelId="{42321EAD-79A4-4546-9864-A2E8F7AA519B}" type="parTrans" cxnId="{B85889C5-0016-4770-B34D-F9007DE91EEB}">
      <dgm:prSet/>
      <dgm:spPr/>
      <dgm:t>
        <a:bodyPr/>
        <a:lstStyle/>
        <a:p>
          <a:endParaRPr lang="ru-RU"/>
        </a:p>
      </dgm:t>
    </dgm:pt>
    <dgm:pt modelId="{9B8FA622-7EEA-43A7-8BAB-3C256BD1B1DD}" type="sibTrans" cxnId="{B85889C5-0016-4770-B34D-F9007DE91EEB}">
      <dgm:prSet/>
      <dgm:spPr/>
      <dgm:t>
        <a:bodyPr/>
        <a:lstStyle/>
        <a:p>
          <a:endParaRPr lang="ru-RU"/>
        </a:p>
      </dgm:t>
    </dgm:pt>
    <dgm:pt modelId="{FA239A36-5D96-4ED3-AA51-4BED650A221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onstantia" pitchFamily="18" charset="0"/>
            </a:rPr>
            <a:t>Сложность структуры</a:t>
          </a:r>
          <a:endParaRPr lang="ru-RU" b="1" dirty="0">
            <a:solidFill>
              <a:schemeClr val="bg1"/>
            </a:solidFill>
            <a:latin typeface="Constantia" pitchFamily="18" charset="0"/>
          </a:endParaRPr>
        </a:p>
      </dgm:t>
    </dgm:pt>
    <dgm:pt modelId="{532DEBBD-9013-4A2E-B609-8ED6F77CB7AB}" type="parTrans" cxnId="{1D669445-ED36-4095-8E91-688929CA1072}">
      <dgm:prSet/>
      <dgm:spPr/>
      <dgm:t>
        <a:bodyPr/>
        <a:lstStyle/>
        <a:p>
          <a:endParaRPr lang="ru-RU"/>
        </a:p>
      </dgm:t>
    </dgm:pt>
    <dgm:pt modelId="{DBE4C8F4-C587-4D02-8ECF-0ABA1612A06E}" type="sibTrans" cxnId="{1D669445-ED36-4095-8E91-688929CA1072}">
      <dgm:prSet/>
      <dgm:spPr/>
      <dgm:t>
        <a:bodyPr/>
        <a:lstStyle/>
        <a:p>
          <a:endParaRPr lang="ru-RU"/>
        </a:p>
      </dgm:t>
    </dgm:pt>
    <dgm:pt modelId="{E5B46CED-DF5F-4B6C-BADA-65A006164F9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структурные и физико-химические свойства</a:t>
          </a:r>
          <a:endParaRPr lang="ru-RU" b="1" dirty="0">
            <a:solidFill>
              <a:schemeClr val="tx1"/>
            </a:solidFill>
            <a:latin typeface="Constantia" pitchFamily="18" charset="0"/>
          </a:endParaRPr>
        </a:p>
      </dgm:t>
    </dgm:pt>
    <dgm:pt modelId="{2593D0F5-AA7F-4DC9-9FB7-7CACCD415AB6}" type="parTrans" cxnId="{6709185B-7442-4A9A-8651-C7E37BC3A5BE}">
      <dgm:prSet/>
      <dgm:spPr/>
      <dgm:t>
        <a:bodyPr/>
        <a:lstStyle/>
        <a:p>
          <a:endParaRPr lang="ru-RU"/>
        </a:p>
      </dgm:t>
    </dgm:pt>
    <dgm:pt modelId="{FA95856B-F4C0-442E-A3C5-90759C791466}" type="sibTrans" cxnId="{6709185B-7442-4A9A-8651-C7E37BC3A5BE}">
      <dgm:prSet/>
      <dgm:spPr/>
      <dgm:t>
        <a:bodyPr/>
        <a:lstStyle/>
        <a:p>
          <a:endParaRPr lang="ru-RU"/>
        </a:p>
      </dgm:t>
    </dgm:pt>
    <dgm:pt modelId="{7046C022-A891-4603-AE8D-B8ED0FED7EA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степень очистки белка</a:t>
          </a:r>
          <a:endParaRPr lang="en-US" b="1" dirty="0" smtClean="0">
            <a:solidFill>
              <a:schemeClr val="tx1"/>
            </a:solidFill>
            <a:latin typeface="Constantia" pitchFamily="18" charset="0"/>
          </a:endParaRPr>
        </a:p>
      </dgm:t>
    </dgm:pt>
    <dgm:pt modelId="{C8F842F5-1F2A-471B-A88E-41FD25C25601}" type="parTrans" cxnId="{6FEE3570-4F1E-41F4-A445-7B3ED7D59A4E}">
      <dgm:prSet/>
      <dgm:spPr/>
      <dgm:t>
        <a:bodyPr/>
        <a:lstStyle/>
        <a:p>
          <a:endParaRPr lang="ru-RU"/>
        </a:p>
      </dgm:t>
    </dgm:pt>
    <dgm:pt modelId="{B1AB0524-BC9A-4AB5-B5C4-634CCB61EE15}" type="sibTrans" cxnId="{6FEE3570-4F1E-41F4-A445-7B3ED7D59A4E}">
      <dgm:prSet/>
      <dgm:spPr/>
      <dgm:t>
        <a:bodyPr/>
        <a:lstStyle/>
        <a:p>
          <a:endParaRPr lang="ru-RU"/>
        </a:p>
      </dgm:t>
    </dgm:pt>
    <dgm:pt modelId="{D1E65764-CCFB-42B5-B1DD-451A7A29C01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биологическая активность</a:t>
          </a:r>
          <a:endParaRPr lang="ru-RU" b="1" dirty="0">
            <a:solidFill>
              <a:schemeClr val="tx1"/>
            </a:solidFill>
            <a:latin typeface="Constantia" pitchFamily="18" charset="0"/>
          </a:endParaRPr>
        </a:p>
      </dgm:t>
    </dgm:pt>
    <dgm:pt modelId="{41578E84-FE9C-4F07-99C8-1346C28B23C1}" type="parTrans" cxnId="{E9012284-B8EE-45B4-B90C-5ABB3B64D50E}">
      <dgm:prSet/>
      <dgm:spPr/>
      <dgm:t>
        <a:bodyPr/>
        <a:lstStyle/>
        <a:p>
          <a:endParaRPr lang="ru-RU"/>
        </a:p>
      </dgm:t>
    </dgm:pt>
    <dgm:pt modelId="{B390857B-8743-4034-83BB-7A901E4994B8}" type="sibTrans" cxnId="{E9012284-B8EE-45B4-B90C-5ABB3B64D50E}">
      <dgm:prSet/>
      <dgm:spPr/>
      <dgm:t>
        <a:bodyPr/>
        <a:lstStyle/>
        <a:p>
          <a:endParaRPr lang="ru-RU"/>
        </a:p>
      </dgm:t>
    </dgm:pt>
    <dgm:pt modelId="{5849CD7F-0EA2-4579-A8CE-8FF41AA24DA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onstantia" pitchFamily="18" charset="0"/>
            </a:rPr>
            <a:t>Стабильность</a:t>
          </a:r>
          <a:endParaRPr lang="ru-RU" b="1" dirty="0">
            <a:solidFill>
              <a:schemeClr val="bg1"/>
            </a:solidFill>
            <a:latin typeface="Constantia" pitchFamily="18" charset="0"/>
          </a:endParaRPr>
        </a:p>
      </dgm:t>
    </dgm:pt>
    <dgm:pt modelId="{A8874705-3C70-417B-ACB7-CCC17A97427D}" type="parTrans" cxnId="{67E41317-76AF-4105-AD09-63D56B24D32E}">
      <dgm:prSet/>
      <dgm:spPr/>
      <dgm:t>
        <a:bodyPr/>
        <a:lstStyle/>
        <a:p>
          <a:endParaRPr lang="ru-RU"/>
        </a:p>
      </dgm:t>
    </dgm:pt>
    <dgm:pt modelId="{B2F5DB8E-C45F-4BF4-ACAC-0B577DABCF3B}" type="sibTrans" cxnId="{67E41317-76AF-4105-AD09-63D56B24D32E}">
      <dgm:prSet/>
      <dgm:spPr/>
      <dgm:t>
        <a:bodyPr/>
        <a:lstStyle/>
        <a:p>
          <a:endParaRPr lang="ru-RU"/>
        </a:p>
      </dgm:t>
    </dgm:pt>
    <dgm:pt modelId="{2A37E8D6-E598-4FB3-8DF4-C35EE12FC51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onstantia" pitchFamily="18" charset="0"/>
            </a:rPr>
            <a:t>Иммуногенность</a:t>
          </a:r>
          <a:endParaRPr lang="ru-RU" b="1" dirty="0">
            <a:solidFill>
              <a:schemeClr val="bg1"/>
            </a:solidFill>
            <a:latin typeface="Constantia" pitchFamily="18" charset="0"/>
          </a:endParaRPr>
        </a:p>
      </dgm:t>
    </dgm:pt>
    <dgm:pt modelId="{60BED986-007C-4702-9A1D-2CAA8BEBF835}" type="parTrans" cxnId="{1348D088-1C33-434F-B62D-1A97CFFB45FC}">
      <dgm:prSet/>
      <dgm:spPr/>
      <dgm:t>
        <a:bodyPr/>
        <a:lstStyle/>
        <a:p>
          <a:endParaRPr lang="ru-RU"/>
        </a:p>
      </dgm:t>
    </dgm:pt>
    <dgm:pt modelId="{EA7183E4-B531-4084-83A1-3411543424E8}" type="sibTrans" cxnId="{1348D088-1C33-434F-B62D-1A97CFFB45FC}">
      <dgm:prSet/>
      <dgm:spPr/>
      <dgm:t>
        <a:bodyPr/>
        <a:lstStyle/>
        <a:p>
          <a:endParaRPr lang="ru-RU"/>
        </a:p>
      </dgm:t>
    </dgm:pt>
    <dgm:pt modelId="{07871424-5700-4624-96F2-69C41080C326}" type="pres">
      <dgm:prSet presAssocID="{66BF979B-A163-4367-8AEC-663807C887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18BA9-E4B4-494A-97AB-6839999A7D7D}" type="pres">
      <dgm:prSet presAssocID="{6D30F855-EA13-4FE0-8E98-AD660DF77ED0}" presName="parentText" presStyleLbl="node1" presStyleIdx="0" presStyleCnt="4" custLinFactNeighborX="5253" custLinFactNeighborY="-71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6908C-AEF8-4818-8747-A3EB7C67CBE9}" type="pres">
      <dgm:prSet presAssocID="{9B8FA622-7EEA-43A7-8BAB-3C256BD1B1DD}" presName="spacer" presStyleCnt="0"/>
      <dgm:spPr/>
    </dgm:pt>
    <dgm:pt modelId="{CA282F59-B461-489A-8B77-A258F717B32F}" type="pres">
      <dgm:prSet presAssocID="{FA239A36-5D96-4ED3-AA51-4BED650A22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812A8-974C-4097-B8F7-F00F9FD77B7E}" type="pres">
      <dgm:prSet presAssocID="{FA239A36-5D96-4ED3-AA51-4BED650A221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D6419-4489-4E93-93F2-66C4DB270B90}" type="pres">
      <dgm:prSet presAssocID="{5849CD7F-0EA2-4579-A8CE-8FF41AA24DA0}" presName="parentText" presStyleLbl="node1" presStyleIdx="2" presStyleCnt="4" custLinFactNeighborX="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60C53-920B-4F63-A71D-E5C7148B7251}" type="pres">
      <dgm:prSet presAssocID="{B2F5DB8E-C45F-4BF4-ACAC-0B577DABCF3B}" presName="spacer" presStyleCnt="0"/>
      <dgm:spPr/>
    </dgm:pt>
    <dgm:pt modelId="{C0B85AA5-4DF9-4117-95B1-A398549A0567}" type="pres">
      <dgm:prSet presAssocID="{2A37E8D6-E598-4FB3-8DF4-C35EE12FC5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29060-1212-4CD0-B1BC-48CF8DD9E6FF}" type="presOf" srcId="{FA239A36-5D96-4ED3-AA51-4BED650A2214}" destId="{CA282F59-B461-489A-8B77-A258F717B32F}" srcOrd="0" destOrd="0" presId="urn:microsoft.com/office/officeart/2005/8/layout/vList2"/>
    <dgm:cxn modelId="{B85889C5-0016-4770-B34D-F9007DE91EEB}" srcId="{66BF979B-A163-4367-8AEC-663807C887A8}" destId="{6D30F855-EA13-4FE0-8E98-AD660DF77ED0}" srcOrd="0" destOrd="0" parTransId="{42321EAD-79A4-4546-9864-A2E8F7AA519B}" sibTransId="{9B8FA622-7EEA-43A7-8BAB-3C256BD1B1DD}"/>
    <dgm:cxn modelId="{E9012284-B8EE-45B4-B90C-5ABB3B64D50E}" srcId="{FA239A36-5D96-4ED3-AA51-4BED650A2214}" destId="{D1E65764-CCFB-42B5-B1DD-451A7A29C011}" srcOrd="2" destOrd="0" parTransId="{41578E84-FE9C-4F07-99C8-1346C28B23C1}" sibTransId="{B390857B-8743-4034-83BB-7A901E4994B8}"/>
    <dgm:cxn modelId="{4094A07C-21BF-43F3-A2FF-466B86EB5D37}" type="presOf" srcId="{7046C022-A891-4603-AE8D-B8ED0FED7EA5}" destId="{084812A8-974C-4097-B8F7-F00F9FD77B7E}" srcOrd="0" destOrd="1" presId="urn:microsoft.com/office/officeart/2005/8/layout/vList2"/>
    <dgm:cxn modelId="{EB67F524-8CD7-40FF-B415-2AEBD968DF01}" type="presOf" srcId="{5849CD7F-0EA2-4579-A8CE-8FF41AA24DA0}" destId="{505D6419-4489-4E93-93F2-66C4DB270B90}" srcOrd="0" destOrd="0" presId="urn:microsoft.com/office/officeart/2005/8/layout/vList2"/>
    <dgm:cxn modelId="{D6633E7B-16EE-44F0-BA3A-6733FE9D1219}" type="presOf" srcId="{66BF979B-A163-4367-8AEC-663807C887A8}" destId="{07871424-5700-4624-96F2-69C41080C326}" srcOrd="0" destOrd="0" presId="urn:microsoft.com/office/officeart/2005/8/layout/vList2"/>
    <dgm:cxn modelId="{E1093887-6AF2-4A9C-8653-8D83DEDE9CF2}" type="presOf" srcId="{6D30F855-EA13-4FE0-8E98-AD660DF77ED0}" destId="{3DC18BA9-E4B4-494A-97AB-6839999A7D7D}" srcOrd="0" destOrd="0" presId="urn:microsoft.com/office/officeart/2005/8/layout/vList2"/>
    <dgm:cxn modelId="{E79C1E3F-8109-4EB0-A909-AEE0FEB660C8}" type="presOf" srcId="{2A37E8D6-E598-4FB3-8DF4-C35EE12FC515}" destId="{C0B85AA5-4DF9-4117-95B1-A398549A0567}" srcOrd="0" destOrd="0" presId="urn:microsoft.com/office/officeart/2005/8/layout/vList2"/>
    <dgm:cxn modelId="{6FEE3570-4F1E-41F4-A445-7B3ED7D59A4E}" srcId="{FA239A36-5D96-4ED3-AA51-4BED650A2214}" destId="{7046C022-A891-4603-AE8D-B8ED0FED7EA5}" srcOrd="1" destOrd="0" parTransId="{C8F842F5-1F2A-471B-A88E-41FD25C25601}" sibTransId="{B1AB0524-BC9A-4AB5-B5C4-634CCB61EE15}"/>
    <dgm:cxn modelId="{1348D088-1C33-434F-B62D-1A97CFFB45FC}" srcId="{66BF979B-A163-4367-8AEC-663807C887A8}" destId="{2A37E8D6-E598-4FB3-8DF4-C35EE12FC515}" srcOrd="3" destOrd="0" parTransId="{60BED986-007C-4702-9A1D-2CAA8BEBF835}" sibTransId="{EA7183E4-B531-4084-83A1-3411543424E8}"/>
    <dgm:cxn modelId="{6709185B-7442-4A9A-8651-C7E37BC3A5BE}" srcId="{FA239A36-5D96-4ED3-AA51-4BED650A2214}" destId="{E5B46CED-DF5F-4B6C-BADA-65A006164F95}" srcOrd="0" destOrd="0" parTransId="{2593D0F5-AA7F-4DC9-9FB7-7CACCD415AB6}" sibTransId="{FA95856B-F4C0-442E-A3C5-90759C791466}"/>
    <dgm:cxn modelId="{67E41317-76AF-4105-AD09-63D56B24D32E}" srcId="{66BF979B-A163-4367-8AEC-663807C887A8}" destId="{5849CD7F-0EA2-4579-A8CE-8FF41AA24DA0}" srcOrd="2" destOrd="0" parTransId="{A8874705-3C70-417B-ACB7-CCC17A97427D}" sibTransId="{B2F5DB8E-C45F-4BF4-ACAC-0B577DABCF3B}"/>
    <dgm:cxn modelId="{E2EAE015-1B33-4124-A154-531F8253B0CA}" type="presOf" srcId="{D1E65764-CCFB-42B5-B1DD-451A7A29C011}" destId="{084812A8-974C-4097-B8F7-F00F9FD77B7E}" srcOrd="0" destOrd="2" presId="urn:microsoft.com/office/officeart/2005/8/layout/vList2"/>
    <dgm:cxn modelId="{46E9C768-48A5-4D14-AFDF-05B71EA57CD0}" type="presOf" srcId="{E5B46CED-DF5F-4B6C-BADA-65A006164F95}" destId="{084812A8-974C-4097-B8F7-F00F9FD77B7E}" srcOrd="0" destOrd="0" presId="urn:microsoft.com/office/officeart/2005/8/layout/vList2"/>
    <dgm:cxn modelId="{1D669445-ED36-4095-8E91-688929CA1072}" srcId="{66BF979B-A163-4367-8AEC-663807C887A8}" destId="{FA239A36-5D96-4ED3-AA51-4BED650A2214}" srcOrd="1" destOrd="0" parTransId="{532DEBBD-9013-4A2E-B609-8ED6F77CB7AB}" sibTransId="{DBE4C8F4-C587-4D02-8ECF-0ABA1612A06E}"/>
    <dgm:cxn modelId="{BA800473-FAD4-4597-8147-221F8F32528D}" type="presParOf" srcId="{07871424-5700-4624-96F2-69C41080C326}" destId="{3DC18BA9-E4B4-494A-97AB-6839999A7D7D}" srcOrd="0" destOrd="0" presId="urn:microsoft.com/office/officeart/2005/8/layout/vList2"/>
    <dgm:cxn modelId="{80966DF9-D04D-4F53-90DF-8FA5834A2394}" type="presParOf" srcId="{07871424-5700-4624-96F2-69C41080C326}" destId="{3956908C-AEF8-4818-8747-A3EB7C67CBE9}" srcOrd="1" destOrd="0" presId="urn:microsoft.com/office/officeart/2005/8/layout/vList2"/>
    <dgm:cxn modelId="{A468537E-1A04-4DF6-9F57-D66B99CB8E80}" type="presParOf" srcId="{07871424-5700-4624-96F2-69C41080C326}" destId="{CA282F59-B461-489A-8B77-A258F717B32F}" srcOrd="2" destOrd="0" presId="urn:microsoft.com/office/officeart/2005/8/layout/vList2"/>
    <dgm:cxn modelId="{F4B7505E-CBCF-426B-BD2E-F7CD17FA31BF}" type="presParOf" srcId="{07871424-5700-4624-96F2-69C41080C326}" destId="{084812A8-974C-4097-B8F7-F00F9FD77B7E}" srcOrd="3" destOrd="0" presId="urn:microsoft.com/office/officeart/2005/8/layout/vList2"/>
    <dgm:cxn modelId="{3FE0C47B-F9B8-41F1-B43A-91CE1AD0778F}" type="presParOf" srcId="{07871424-5700-4624-96F2-69C41080C326}" destId="{505D6419-4489-4E93-93F2-66C4DB270B90}" srcOrd="4" destOrd="0" presId="urn:microsoft.com/office/officeart/2005/8/layout/vList2"/>
    <dgm:cxn modelId="{2F734A8B-B663-401D-97D6-91883FD51999}" type="presParOf" srcId="{07871424-5700-4624-96F2-69C41080C326}" destId="{0F060C53-920B-4F63-A71D-E5C7148B7251}" srcOrd="5" destOrd="0" presId="urn:microsoft.com/office/officeart/2005/8/layout/vList2"/>
    <dgm:cxn modelId="{6DD4C5B0-0DC8-4180-9CB9-A85CBAA5067C}" type="presParOf" srcId="{07871424-5700-4624-96F2-69C41080C326}" destId="{C0B85AA5-4DF9-4117-95B1-A398549A05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18BA9-E4B4-494A-97AB-6839999A7D7D}">
      <dsp:nvSpPr>
        <dsp:cNvPr id="0" name=""/>
        <dsp:cNvSpPr/>
      </dsp:nvSpPr>
      <dsp:spPr>
        <a:xfrm>
          <a:off x="0" y="127899"/>
          <a:ext cx="8280400" cy="79150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  <a:latin typeface="Constantia" pitchFamily="18" charset="0"/>
            </a:rPr>
            <a:t>Молекулярный вес</a:t>
          </a:r>
          <a:endParaRPr lang="ru-RU" sz="33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8638" y="166537"/>
        <a:ext cx="8203124" cy="714229"/>
      </dsp:txXfrm>
    </dsp:sp>
    <dsp:sp modelId="{CA282F59-B461-489A-8B77-A258F717B32F}">
      <dsp:nvSpPr>
        <dsp:cNvPr id="0" name=""/>
        <dsp:cNvSpPr/>
      </dsp:nvSpPr>
      <dsp:spPr>
        <a:xfrm>
          <a:off x="0" y="1082063"/>
          <a:ext cx="8280400" cy="79150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  <a:latin typeface="Constantia" pitchFamily="18" charset="0"/>
            </a:rPr>
            <a:t>Сложность структуры</a:t>
          </a:r>
          <a:endParaRPr lang="ru-RU" sz="33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8638" y="1120701"/>
        <a:ext cx="8203124" cy="714229"/>
      </dsp:txXfrm>
    </dsp:sp>
    <dsp:sp modelId="{084812A8-974C-4097-B8F7-F00F9FD77B7E}">
      <dsp:nvSpPr>
        <dsp:cNvPr id="0" name=""/>
        <dsp:cNvSpPr/>
      </dsp:nvSpPr>
      <dsp:spPr>
        <a:xfrm>
          <a:off x="0" y="1873568"/>
          <a:ext cx="82804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0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  <a:latin typeface="Constantia" pitchFamily="18" charset="0"/>
            </a:rPr>
            <a:t>структурные и физико-химические свойства</a:t>
          </a:r>
          <a:endParaRPr lang="ru-RU" sz="2600" b="1" kern="1200" dirty="0">
            <a:solidFill>
              <a:schemeClr val="tx1"/>
            </a:solidFill>
            <a:latin typeface="Constantia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  <a:latin typeface="Constantia" pitchFamily="18" charset="0"/>
            </a:rPr>
            <a:t>степень очистки белка</a:t>
          </a:r>
          <a:endParaRPr lang="en-US" sz="2600" b="1" kern="1200" dirty="0" smtClean="0">
            <a:solidFill>
              <a:schemeClr val="tx1"/>
            </a:solidFill>
            <a:latin typeface="Constantia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1" kern="1200" dirty="0" smtClean="0">
              <a:solidFill>
                <a:schemeClr val="tx1"/>
              </a:solidFill>
              <a:latin typeface="Constantia" pitchFamily="18" charset="0"/>
            </a:rPr>
            <a:t>биологическая активность</a:t>
          </a:r>
          <a:endParaRPr lang="ru-RU" sz="2600" b="1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0" y="1873568"/>
        <a:ext cx="8280400" cy="1366200"/>
      </dsp:txXfrm>
    </dsp:sp>
    <dsp:sp modelId="{505D6419-4489-4E93-93F2-66C4DB270B90}">
      <dsp:nvSpPr>
        <dsp:cNvPr id="0" name=""/>
        <dsp:cNvSpPr/>
      </dsp:nvSpPr>
      <dsp:spPr>
        <a:xfrm>
          <a:off x="0" y="3239768"/>
          <a:ext cx="8280400" cy="79150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  <a:latin typeface="Constantia" pitchFamily="18" charset="0"/>
            </a:rPr>
            <a:t>Стабильность</a:t>
          </a:r>
          <a:endParaRPr lang="ru-RU" sz="33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8638" y="3278406"/>
        <a:ext cx="8203124" cy="714229"/>
      </dsp:txXfrm>
    </dsp:sp>
    <dsp:sp modelId="{C0B85AA5-4DF9-4117-95B1-A398549A0567}">
      <dsp:nvSpPr>
        <dsp:cNvPr id="0" name=""/>
        <dsp:cNvSpPr/>
      </dsp:nvSpPr>
      <dsp:spPr>
        <a:xfrm>
          <a:off x="0" y="4126313"/>
          <a:ext cx="8280400" cy="79150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  <a:latin typeface="Constantia" pitchFamily="18" charset="0"/>
            </a:rPr>
            <a:t>Иммуногенность</a:t>
          </a:r>
          <a:endParaRPr lang="ru-RU" sz="33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8638" y="4164951"/>
        <a:ext cx="82031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2C32-9DB2-47E7-9F79-C59E816347B7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2C80-205E-446E-A57A-C836DE10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1A9CFF-0921-44BB-960B-9F1EF8E68B6C}" type="slidenum">
              <a:rPr lang="ru-RU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75BB-F815-4747-A8EC-42B93A24D4B7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6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6" t="22383"/>
          <a:stretch/>
        </p:blipFill>
        <p:spPr>
          <a:xfrm>
            <a:off x="-1" y="0"/>
            <a:ext cx="2643717" cy="2260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1532" y="144256"/>
            <a:ext cx="596700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asco.org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/>
          <a:stretch/>
        </p:blipFill>
        <p:spPr>
          <a:xfrm>
            <a:off x="0" y="0"/>
            <a:ext cx="6445624" cy="48342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666566"/>
            <a:ext cx="9144000" cy="2823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XII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конгресс </a:t>
            </a:r>
          </a:p>
          <a:p>
            <a:pPr algn="r"/>
            <a:r>
              <a:rPr lang="ru-RU" sz="4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«Рациональная фармакотерапия»</a:t>
            </a:r>
          </a:p>
          <a:p>
            <a:pPr algn="r"/>
            <a:endParaRPr lang="ru-RU" sz="3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Хаджидис</a:t>
            </a:r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 Александр </a:t>
            </a:r>
            <a:r>
              <a:rPr lang="ru-RU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Кириакович</a:t>
            </a:r>
            <a:endParaRPr lang="ru-RU" sz="28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Главный клинический фармаколог Санкт-Петербурга</a:t>
            </a:r>
          </a:p>
          <a:p>
            <a:pPr algn="r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Председатель Ассоциации клинических фармакологов Санкт-Петербурга</a:t>
            </a:r>
            <a:endParaRPr lang="en-US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 descr="Лого_Ассоциация си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796" y="2150634"/>
            <a:ext cx="2389632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12700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Биологические лекарства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60888" y="6362700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 dirty="0" smtClean="0">
                <a:latin typeface="Constantia" pitchFamily="18" charset="0"/>
              </a:rPr>
              <a:t>IMS </a:t>
            </a:r>
            <a:r>
              <a:rPr lang="en-US" sz="1400" b="1" dirty="0">
                <a:latin typeface="Constantia" pitchFamily="18" charset="0"/>
              </a:rPr>
              <a:t>Health, 2011 </a:t>
            </a:r>
            <a:endParaRPr lang="ru-RU" sz="1400" b="1" dirty="0">
              <a:latin typeface="Constantia" pitchFamily="18" charset="0"/>
            </a:endParaRPr>
          </a:p>
        </p:txBody>
      </p:sp>
      <p:graphicFrame>
        <p:nvGraphicFramePr>
          <p:cNvPr id="7" name="Chart 2"/>
          <p:cNvGraphicFramePr/>
          <p:nvPr>
            <p:extLst>
              <p:ext uri="{D42A27DB-BD31-4B8C-83A1-F6EECF244321}">
                <p14:modId xmlns:p14="http://schemas.microsoft.com/office/powerpoint/2010/main" val="1053806004"/>
              </p:ext>
            </p:extLst>
          </p:nvPr>
        </p:nvGraphicFramePr>
        <p:xfrm>
          <a:off x="1078993" y="1563624"/>
          <a:ext cx="7754112" cy="471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2320805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Количество разрешений на новые препараты, а также биологические препараты, выданные FDA в </a:t>
            </a:r>
          </a:p>
          <a:p>
            <a:pPr algn="r"/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1993-2011 гг.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3021013" y="6362700"/>
            <a:ext cx="6122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ru-RU" sz="1200" dirty="0"/>
          </a:p>
          <a:p>
            <a:pPr algn="r"/>
            <a:r>
              <a:rPr lang="en-US" sz="1200" b="1" dirty="0">
                <a:latin typeface="Constantia" pitchFamily="18" charset="0"/>
              </a:rPr>
              <a:t>Nature Review Drug Discovery, 2012, v. 11, February, p. 92 </a:t>
            </a:r>
            <a:endParaRPr lang="ru-RU" sz="1200" b="1" dirty="0">
              <a:latin typeface="Constantia" pitchFamily="18" charset="0"/>
            </a:endParaRPr>
          </a:p>
        </p:txBody>
      </p:sp>
      <p:graphicFrame>
        <p:nvGraphicFramePr>
          <p:cNvPr id="5" name="Chart 112"/>
          <p:cNvGraphicFramePr>
            <a:graphicFrameLocks/>
          </p:cNvGraphicFramePr>
          <p:nvPr/>
        </p:nvGraphicFramePr>
        <p:xfrm>
          <a:off x="0" y="2285992"/>
          <a:ext cx="9144000" cy="415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r:id="rId3" imgW="8753543" imgH="4600575" progId="Excel.Sheet.8">
                  <p:embed/>
                </p:oleObj>
              </mc:Choice>
              <mc:Fallback>
                <p:oleObj r:id="rId3" imgW="8753543" imgH="460057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5992"/>
                        <a:ext cx="9144000" cy="4156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877" y="1541544"/>
            <a:ext cx="8899451" cy="32639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Изобретение инновационных препаратов идет именно по пути создания биологических лекарственных средств, и дальнейший прогресс медицины будет зависеть от возможности их применения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Constantia" pitchFamily="18" charset="0"/>
              </a:rPr>
              <a:t>К 2018 г. семь из десяти самых распространенных в мире фармацевтических препаратов будут являться биологическими.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88894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Особенности биопрепаратов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8511"/>
              </p:ext>
            </p:extLst>
          </p:nvPr>
        </p:nvGraphicFramePr>
        <p:xfrm>
          <a:off x="428596" y="1285860"/>
          <a:ext cx="82804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48518" y="6508377"/>
            <a:ext cx="48262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b="1" dirty="0" err="1">
                <a:latin typeface="Constantia" pitchFamily="18" charset="0"/>
              </a:rPr>
              <a:t>Crommelin</a:t>
            </a:r>
            <a:r>
              <a:rPr lang="en-GB" sz="1400" b="1" dirty="0">
                <a:latin typeface="Constantia" pitchFamily="18" charset="0"/>
              </a:rPr>
              <a:t> DJA</a:t>
            </a:r>
            <a:r>
              <a:rPr lang="en-US" sz="1400" b="1" dirty="0">
                <a:latin typeface="Constantia" pitchFamily="18" charset="0"/>
              </a:rPr>
              <a:t>, et al. </a:t>
            </a:r>
            <a:r>
              <a:rPr lang="en-US" sz="1400" b="1" dirty="0" err="1">
                <a:latin typeface="Constantia" pitchFamily="18" charset="0"/>
              </a:rPr>
              <a:t>Int</a:t>
            </a:r>
            <a:r>
              <a:rPr lang="en-US" sz="1400" b="1" dirty="0">
                <a:latin typeface="Constantia" pitchFamily="18" charset="0"/>
              </a:rPr>
              <a:t> J </a:t>
            </a:r>
            <a:r>
              <a:rPr lang="en-US" sz="1400" b="1" dirty="0" err="1">
                <a:latin typeface="Constantia" pitchFamily="18" charset="0"/>
              </a:rPr>
              <a:t>Pharm</a:t>
            </a:r>
            <a:r>
              <a:rPr lang="en-US" sz="1400" b="1" dirty="0">
                <a:latin typeface="Constantia" pitchFamily="18" charset="0"/>
              </a:rPr>
              <a:t> </a:t>
            </a:r>
            <a:r>
              <a:rPr lang="en-US" sz="1400" b="1" dirty="0" smtClean="0">
                <a:latin typeface="Constantia" pitchFamily="18" charset="0"/>
              </a:rPr>
              <a:t>2003;266:3-16</a:t>
            </a:r>
            <a:endParaRPr lang="ru-RU" sz="1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5294" y="0"/>
            <a:ext cx="6678706" cy="1705252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Различия «классических» и биопрепаратов по молекулярному весу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30306" y="2052918"/>
            <a:ext cx="8245382" cy="4544731"/>
          </a:xfrm>
        </p:spPr>
        <p:txBody>
          <a:bodyPr/>
          <a:lstStyle/>
          <a:p>
            <a:pPr indent="-182563" algn="ctr" eaLnBrk="1" hangingPunct="1">
              <a:buSzTx/>
              <a:buFont typeface="Arial" pitchFamily="34" charset="0"/>
              <a:buNone/>
            </a:pPr>
            <a:r>
              <a:rPr lang="ru-RU" sz="2000" dirty="0" smtClean="0"/>
              <a:t>	</a:t>
            </a:r>
            <a:r>
              <a:rPr lang="ru-RU" sz="2000" b="1" dirty="0" smtClean="0">
                <a:latin typeface="Constantia" pitchFamily="18" charset="0"/>
              </a:rPr>
              <a:t>Биологические препараты представляют собой крупные молекулы и имеют более сложную структуру, чем классические препараты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5752" r="4060"/>
          <a:stretch>
            <a:fillRect/>
          </a:stretch>
        </p:blipFill>
        <p:spPr bwMode="invGray">
          <a:xfrm>
            <a:off x="785786" y="3036035"/>
            <a:ext cx="3413091" cy="2341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8038" y="5516563"/>
            <a:ext cx="3019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>
                <a:latin typeface="Constantia" pitchFamily="18" charset="0"/>
              </a:rPr>
              <a:t>Интерферон бета</a:t>
            </a:r>
          </a:p>
          <a:p>
            <a:pPr eaLnBrk="1" hangingPunct="1"/>
            <a:r>
              <a:rPr lang="ru-RU" dirty="0">
                <a:latin typeface="Constantia" pitchFamily="18" charset="0"/>
              </a:rPr>
              <a:t>Молекулярная масса 19 000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387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0838" y="5516563"/>
            <a:ext cx="2709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latin typeface="Constantia" pitchFamily="18" charset="0"/>
              </a:rPr>
              <a:t>Аспирин</a:t>
            </a:r>
          </a:p>
          <a:p>
            <a:pPr eaLnBrk="1" hangingPunct="1"/>
            <a:r>
              <a:rPr lang="ru-RU">
                <a:latin typeface="Constantia" pitchFamily="18" charset="0"/>
              </a:rPr>
              <a:t>Молекулярная масса 180</a:t>
            </a:r>
          </a:p>
        </p:txBody>
      </p:sp>
      <p:pic>
        <p:nvPicPr>
          <p:cNvPr id="10" name="Picture 8" descr="aspi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89823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" y="237744"/>
            <a:ext cx="9144000" cy="1089699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Различия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«классических» и биопрепаратов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молекулярному весу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567891"/>
              </p:ext>
            </p:extLst>
          </p:nvPr>
        </p:nvGraphicFramePr>
        <p:xfrm>
          <a:off x="179511" y="1916831"/>
          <a:ext cx="8821644" cy="4655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6489"/>
                <a:gridCol w="1943100"/>
                <a:gridCol w="2566644"/>
                <a:gridCol w="2205411"/>
              </a:tblGrid>
              <a:tr h="69104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Constantia" pitchFamily="18" charset="0"/>
                        </a:rPr>
                        <a:t>Химический</a:t>
                      </a:r>
                      <a:r>
                        <a:rPr lang="ru-RU" sz="1600" b="1" baseline="0" dirty="0" smtClean="0">
                          <a:effectLst/>
                          <a:latin typeface="Constantia" pitchFamily="18" charset="0"/>
                        </a:rPr>
                        <a:t> препарат</a:t>
                      </a:r>
                      <a:endParaRPr lang="ru-RU" sz="16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Constantia" pitchFamily="18" charset="0"/>
                        </a:rPr>
                        <a:t>Молекулярная масса</a:t>
                      </a:r>
                      <a:r>
                        <a:rPr lang="en-US" sz="1600" b="1" dirty="0" smtClean="0">
                          <a:effectLst/>
                          <a:latin typeface="Constantia" pitchFamily="18" charset="0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Constantia" pitchFamily="18" charset="0"/>
                        </a:rPr>
                        <a:t>Да</a:t>
                      </a:r>
                      <a:endParaRPr lang="ru-RU" sz="16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Constantia" pitchFamily="18" charset="0"/>
                        </a:rPr>
                        <a:t>Биофармацевтический препарат</a:t>
                      </a:r>
                      <a:endParaRPr lang="ru-RU" sz="16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Constantia" pitchFamily="18" charset="0"/>
                        </a:rPr>
                        <a:t>Молекулярная</a:t>
                      </a:r>
                      <a:r>
                        <a:rPr lang="ru-RU" sz="1600" b="1" baseline="0" dirty="0" smtClean="0">
                          <a:effectLst/>
                          <a:latin typeface="Constantia" pitchFamily="18" charset="0"/>
                        </a:rPr>
                        <a:t> масса</a:t>
                      </a:r>
                      <a:r>
                        <a:rPr lang="en-US" sz="1600" b="1" baseline="0" dirty="0" smtClean="0">
                          <a:effectLst/>
                          <a:latin typeface="Constantia" pitchFamily="18" charset="0"/>
                        </a:rPr>
                        <a:t>, </a:t>
                      </a:r>
                      <a:r>
                        <a:rPr lang="ru-RU" sz="1600" b="1" baseline="0" dirty="0" smtClean="0">
                          <a:effectLst/>
                          <a:latin typeface="Constantia" pitchFamily="18" charset="0"/>
                        </a:rPr>
                        <a:t>Да</a:t>
                      </a:r>
                      <a:endParaRPr lang="ru-RU" sz="16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425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Glucophage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166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Neupogen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18800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425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Vioxx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314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Roferon</a:t>
                      </a:r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-A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19625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425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Prozac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346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Humatrope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22125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425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Paxil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351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Avonex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22500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425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Zantac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375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Epogen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30400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42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Zocor</a:t>
                      </a:r>
                      <a:endParaRPr lang="ru-RU" sz="1800" b="1" dirty="0" smtClean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419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Pulmozyme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37000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36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Augmentin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420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Enbrel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75000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364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Crixivan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712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Zenapax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144000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  <a:tr h="4364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Taxol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854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effectLst/>
                          <a:latin typeface="Constantia" pitchFamily="18" charset="0"/>
                        </a:rPr>
                        <a:t>Rituxan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Constantia" pitchFamily="18" charset="0"/>
                        </a:rPr>
                        <a:t>145000</a:t>
                      </a:r>
                      <a:endParaRPr lang="ru-RU" sz="1800" b="1" dirty="0">
                        <a:effectLst/>
                        <a:latin typeface="Constantia" pitchFamily="18" charset="0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6424" y="0"/>
            <a:ext cx="7288305" cy="145903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Структуры </a:t>
            </a:r>
          </a:p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различных белков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62400" y="6550223"/>
            <a:ext cx="5647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Constantia" pitchFamily="18" charset="0"/>
              </a:rPr>
              <a:t>Horton </a:t>
            </a:r>
            <a:r>
              <a:rPr lang="en-US" sz="1400" b="1" dirty="0">
                <a:latin typeface="Constantia" pitchFamily="18" charset="0"/>
              </a:rPr>
              <a:t>HR, et al. Principles of Biochemistry. 3rd ed. </a:t>
            </a:r>
            <a:r>
              <a:rPr lang="en-US" sz="1400" b="1" dirty="0" smtClean="0">
                <a:latin typeface="Constantia" pitchFamily="18" charset="0"/>
              </a:rPr>
              <a:t>2002</a:t>
            </a:r>
            <a:endParaRPr lang="en-US" sz="1400" b="1" dirty="0">
              <a:latin typeface="Constantia" pitchFamily="18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8835" y="1751745"/>
            <a:ext cx="6987600" cy="45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/>
          <p:nvPr/>
        </p:nvSpPr>
        <p:spPr>
          <a:xfrm>
            <a:off x="681318" y="1524001"/>
            <a:ext cx="3944470" cy="48409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Первичная структура</a:t>
            </a:r>
            <a:endParaRPr lang="en-US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849906" y="1550894"/>
            <a:ext cx="3854823" cy="457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Вторичная структура</a:t>
            </a:r>
            <a:endParaRPr lang="en-US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81319" y="2994213"/>
            <a:ext cx="3881716" cy="5020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Третичная структура</a:t>
            </a:r>
            <a:endParaRPr lang="en-US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4849905" y="3039035"/>
            <a:ext cx="3899648" cy="4661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Четвертичная структура</a:t>
            </a:r>
            <a:endParaRPr lang="en-US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0824" y="0"/>
            <a:ext cx="6813175" cy="1397475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Биотехнологическое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прозводство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945340"/>
            <a:ext cx="5181600" cy="4652309"/>
          </a:xfrm>
        </p:spPr>
        <p:txBody>
          <a:bodyPr>
            <a:normAutofit lnSpcReduction="10000"/>
          </a:bodyPr>
          <a:lstStyle/>
          <a:p>
            <a:pPr indent="-182563" eaLnBrk="1" hangingPunct="1">
              <a:buSzTx/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Сложнейшие условия производства</a:t>
            </a:r>
          </a:p>
          <a:p>
            <a:pPr indent="-182563" eaLnBrk="1" hangingPunct="1">
              <a:buSzTx/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Белки проходят </a:t>
            </a:r>
            <a:r>
              <a:rPr lang="ru-RU" sz="2400" b="1" dirty="0" err="1" smtClean="0">
                <a:latin typeface="Constantia" pitchFamily="18" charset="0"/>
              </a:rPr>
              <a:t>посттранслационную</a:t>
            </a:r>
            <a:r>
              <a:rPr lang="ru-RU" sz="2400" b="1" dirty="0" smtClean="0">
                <a:latin typeface="Constantia" pitchFamily="18" charset="0"/>
              </a:rPr>
              <a:t> модификацию</a:t>
            </a:r>
          </a:p>
          <a:p>
            <a:pPr indent="-182563" eaLnBrk="1" hangingPunct="1">
              <a:buSzTx/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Последующая очистка препаратов </a:t>
            </a:r>
          </a:p>
          <a:p>
            <a:pPr marL="501650" lvl="1" indent="-182563" eaLnBrk="1" hangingPunct="1"/>
            <a:r>
              <a:rPr lang="ru-RU" b="1" dirty="0" smtClean="0">
                <a:latin typeface="Constantia" pitchFamily="18" charset="0"/>
              </a:rPr>
              <a:t>Более 2000 тестов используется в производстве биопрепаратов</a:t>
            </a:r>
          </a:p>
          <a:p>
            <a:pPr marL="501650" lvl="1" indent="-182563" eaLnBrk="1" hangingPunct="1"/>
            <a:r>
              <a:rPr lang="ru-RU" b="1" dirty="0" smtClean="0">
                <a:latin typeface="Constantia" pitchFamily="18" charset="0"/>
              </a:rPr>
              <a:t>Для оценки качества «малых молекул» требуется более 100 тестов</a:t>
            </a:r>
          </a:p>
        </p:txBody>
      </p:sp>
      <p:pic>
        <p:nvPicPr>
          <p:cNvPr id="5" name="Picture 4" descr="биотехн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52" y="1767717"/>
            <a:ext cx="359568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22" y="1748118"/>
            <a:ext cx="879437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Constantia" pitchFamily="18" charset="0"/>
              </a:rPr>
              <a:t>В среднем биологические препараты в 20 раз дороже, чем препараты, полученные путем химического синтеза.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Constantia" pitchFamily="18" charset="0"/>
              </a:rPr>
              <a:t>Четверть из 46 европейских стран не обеспечивают доступ к биологическим препаратам для лечения </a:t>
            </a:r>
            <a:r>
              <a:rPr lang="ru-RU" sz="2000" b="1" dirty="0" err="1" smtClean="0">
                <a:latin typeface="Constantia" pitchFamily="18" charset="0"/>
              </a:rPr>
              <a:t>ревматоидного</a:t>
            </a:r>
            <a:r>
              <a:rPr lang="ru-RU" sz="2000" b="1" dirty="0" smtClean="0">
                <a:latin typeface="Constantia" pitchFamily="18" charset="0"/>
              </a:rPr>
              <a:t> артрита .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Constantia" pitchFamily="18" charset="0"/>
              </a:rPr>
              <a:t>В США онкологические больные имеют вдвое больший риск обанкротиться в сравнении с общей популяцией через год после постановки диагноза . Так, стоимость среднего 18-месячного курса лечения пациентки с диагнозом «рак молочной железы» с использованием препарата </a:t>
            </a:r>
            <a:r>
              <a:rPr lang="ru-RU" sz="2000" b="1" dirty="0" err="1" smtClean="0">
                <a:latin typeface="Constantia" pitchFamily="18" charset="0"/>
              </a:rPr>
              <a:t>трастузумаб</a:t>
            </a:r>
            <a:r>
              <a:rPr lang="ru-RU" sz="2000" b="1" dirty="0" smtClean="0">
                <a:latin typeface="Constantia" pitchFamily="18" charset="0"/>
              </a:rPr>
              <a:t> составляет более 180 тыс. долл.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Constantia" pitchFamily="18" charset="0"/>
              </a:rPr>
              <a:t>В Европе и Канаде 19--24% дерматологов считают, что затраты на лечение являются существенным препятствием на пути применения биологических препаратов при псориазе. </a:t>
            </a:r>
            <a:r>
              <a:rPr lang="ru-RU" b="1" dirty="0" smtClean="0">
                <a:latin typeface="Constantia" pitchFamily="18" charset="0"/>
              </a:rPr>
              <a:t/>
            </a:r>
            <a:br>
              <a:rPr lang="ru-RU" b="1" dirty="0" smtClean="0">
                <a:latin typeface="Constantia" pitchFamily="18" charset="0"/>
              </a:rPr>
            </a:br>
            <a:endParaRPr lang="ru-RU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470" y="161365"/>
            <a:ext cx="6723530" cy="843477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Цена биопрепаратов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3012" y="1532965"/>
            <a:ext cx="7772400" cy="45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lvl="0">
              <a:spcBef>
                <a:spcPct val="20000"/>
              </a:spcBef>
              <a:defRPr/>
            </a:pPr>
            <a:r>
              <a:rPr lang="ru-RU" sz="2800" b="1" dirty="0" err="1" smtClean="0">
                <a:solidFill>
                  <a:srgbClr val="003374"/>
                </a:solidFill>
                <a:latin typeface="Constantia" pitchFamily="18" charset="0"/>
              </a:rPr>
              <a:t>Биоаналоговый</a:t>
            </a:r>
            <a:r>
              <a:rPr lang="ru-RU" sz="2800" b="1" dirty="0" smtClean="0">
                <a:solidFill>
                  <a:srgbClr val="003374"/>
                </a:solidFill>
                <a:latin typeface="Constantia" pitchFamily="18" charset="0"/>
              </a:rPr>
              <a:t> [</a:t>
            </a:r>
            <a:r>
              <a:rPr lang="ru-RU" sz="2800" b="1" dirty="0" err="1" smtClean="0">
                <a:solidFill>
                  <a:srgbClr val="003374"/>
                </a:solidFill>
                <a:latin typeface="Constantia" pitchFamily="18" charset="0"/>
              </a:rPr>
              <a:t>биоподобный</a:t>
            </a:r>
            <a:r>
              <a:rPr lang="ru-RU" sz="2800" b="1" dirty="0" smtClean="0">
                <a:solidFill>
                  <a:srgbClr val="003374"/>
                </a:solidFill>
                <a:latin typeface="Constantia" pitchFamily="18" charset="0"/>
              </a:rPr>
              <a:t>] лекарственный препарат [</a:t>
            </a:r>
            <a:r>
              <a:rPr lang="ru-RU" sz="2800" b="1" dirty="0" err="1" smtClean="0">
                <a:solidFill>
                  <a:srgbClr val="003374"/>
                </a:solidFill>
                <a:latin typeface="Constantia" pitchFamily="18" charset="0"/>
              </a:rPr>
              <a:t>биоаналог</a:t>
            </a:r>
            <a:r>
              <a:rPr lang="ru-RU" sz="2800" b="1" dirty="0" smtClean="0">
                <a:solidFill>
                  <a:srgbClr val="003374"/>
                </a:solidFill>
                <a:latin typeface="Constantia" pitchFamily="18" charset="0"/>
              </a:rPr>
              <a:t>] –</a:t>
            </a:r>
          </a:p>
          <a:p>
            <a:pPr marL="46037" lvl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3374"/>
                </a:solidFill>
                <a:latin typeface="Constantia" pitchFamily="18" charset="0"/>
              </a:rPr>
              <a:t> </a:t>
            </a:r>
          </a:p>
          <a:p>
            <a:pPr marL="46037" lvl="0">
              <a:spcBef>
                <a:spcPct val="20000"/>
              </a:spcBef>
              <a:defRPr/>
            </a:pPr>
            <a:r>
              <a:rPr lang="ru-RU" sz="2800" b="1" dirty="0" smtClean="0">
                <a:latin typeface="Constantia" pitchFamily="18" charset="0"/>
              </a:rPr>
              <a:t>биологический лекарственный препарат, схожий по параметрам качества, эффективности и безопасности с </a:t>
            </a:r>
            <a:r>
              <a:rPr lang="ru-RU" sz="2800" b="1" dirty="0" err="1" smtClean="0">
                <a:latin typeface="Constantia" pitchFamily="18" charset="0"/>
              </a:rPr>
              <a:t>референтным</a:t>
            </a:r>
            <a:r>
              <a:rPr lang="ru-RU" sz="2800" b="1" dirty="0" smtClean="0">
                <a:latin typeface="Constantia" pitchFamily="18" charset="0"/>
              </a:rPr>
              <a:t> биологическим лекарственным препаратом в такой же лекарственной форме и имеющий идентичный способ введения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6424" y="0"/>
            <a:ext cx="7288305" cy="843477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Биоаналоги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6550223"/>
            <a:ext cx="731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337" lvl="0" algn="r">
              <a:spcBef>
                <a:spcPct val="20000"/>
              </a:spcBef>
              <a:defRPr/>
            </a:pPr>
            <a:r>
              <a:rPr lang="ru-RU" sz="1400" b="1" dirty="0" smtClean="0">
                <a:latin typeface="Constantia" pitchFamily="18" charset="0"/>
              </a:rPr>
              <a:t>ФЗ от 12.04.2010 №61 [ред. от 29.12.2015] «Об обращении лекарственных средств»</a:t>
            </a:r>
            <a:endParaRPr lang="en-US" sz="14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4" y="2484043"/>
            <a:ext cx="8292353" cy="241068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Лекарственные новости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XXI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века через призму прогресса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12700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Особенности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биоаналогов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80400" cy="5113337"/>
          </a:xfrm>
        </p:spPr>
        <p:txBody>
          <a:bodyPr/>
          <a:lstStyle/>
          <a:p>
            <a:pPr indent="-182563" eaLnBrk="1" hangingPunct="1">
              <a:buSzTx/>
            </a:pPr>
            <a:endParaRPr lang="ru-RU" sz="2800" smtClean="0"/>
          </a:p>
          <a:p>
            <a:pPr indent="-182563" eaLnBrk="1" hangingPunct="1">
              <a:buSzTx/>
            </a:pPr>
            <a:endParaRPr lang="ru-RU" sz="2800" smtClean="0"/>
          </a:p>
          <a:p>
            <a:pPr indent="-182563" eaLnBrk="1" hangingPunct="1">
              <a:buSzTx/>
            </a:pPr>
            <a:endParaRPr lang="ru-RU" sz="2800" smtClean="0"/>
          </a:p>
          <a:p>
            <a:pPr indent="-182563" eaLnBrk="1" hangingPunct="1">
              <a:buSzTx/>
            </a:pPr>
            <a:endParaRPr lang="ru-RU" sz="2800" smtClean="0"/>
          </a:p>
          <a:p>
            <a:pPr indent="-182563" eaLnBrk="1" hangingPunct="1">
              <a:buSzTx/>
            </a:pPr>
            <a:endParaRPr lang="ru-RU" sz="2800" smtClean="0"/>
          </a:p>
          <a:p>
            <a:pPr indent="-182563" algn="ctr" eaLnBrk="1" hangingPunct="1">
              <a:spcBef>
                <a:spcPct val="0"/>
              </a:spcBef>
              <a:buSzTx/>
              <a:buFontTx/>
              <a:buNone/>
            </a:pPr>
            <a:endParaRPr lang="ru-RU" sz="2800" smtClean="0"/>
          </a:p>
          <a:p>
            <a:pPr indent="-182563" algn="ctr" eaLnBrk="1" hangingPunct="1">
              <a:buSzTx/>
              <a:buFontTx/>
              <a:buNone/>
            </a:pPr>
            <a:endParaRPr lang="ru-RU" sz="2800" smtClean="0"/>
          </a:p>
          <a:p>
            <a:pPr indent="-182563" eaLnBrk="1" hangingPunct="1">
              <a:buSzTx/>
            </a:pPr>
            <a:endParaRPr lang="ru-RU" sz="2800" smtClean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71472" y="1643050"/>
            <a:ext cx="7864316" cy="186215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Constantia" pitchFamily="18" charset="0"/>
              </a:rPr>
              <a:t>Сложность [невозможность] воспроизведения каждого из этапов производства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30799" y="3541067"/>
            <a:ext cx="7452589" cy="129090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nstantia" pitchFamily="18" charset="0"/>
              </a:rPr>
              <a:t>Непрогнозируемое изменение клинических последствий применения препарата при незначительном изменении процесса производства</a:t>
            </a:r>
            <a:endParaRPr lang="en-US" sz="2000" b="1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506" y="5038165"/>
            <a:ext cx="725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Качество, безопасность и эффективность биологических продуктов гораздо больше зависит от процессов производства, очистки и приготовления лекарственных форм, чем качество продуктов стандартизованного химического синтеза.</a:t>
            </a:r>
            <a:endParaRPr lang="ru-RU" sz="2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9144000" cy="1397475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Брэндовый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[патентный] </a:t>
            </a:r>
          </a:p>
          <a:p>
            <a:pPr algn="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провал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68313" y="1753451"/>
            <a:ext cx="842486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В 2011 году начался процесс, который  окрестили </a:t>
            </a:r>
            <a:r>
              <a:rPr lang="ru-RU" sz="2200" b="1" dirty="0" smtClean="0">
                <a:solidFill>
                  <a:prstClr val="black"/>
                </a:solidFill>
                <a:latin typeface="Constantia" pitchFamily="18" charset="0"/>
                <a:cs typeface="+mn-cs"/>
              </a:rPr>
              <a:t>«патентным обвалом». </a:t>
            </a:r>
            <a:endParaRPr lang="ru-RU" sz="2200" b="1" dirty="0">
              <a:solidFill>
                <a:prstClr val="black"/>
              </a:solidFill>
              <a:latin typeface="Constantia" pitchFamily="18" charset="0"/>
              <a:cs typeface="+mn-cs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Инновационные </a:t>
            </a:r>
            <a:r>
              <a:rPr lang="ru-RU" sz="2200" b="1" dirty="0" err="1">
                <a:solidFill>
                  <a:prstClr val="black"/>
                </a:solidFill>
                <a:latin typeface="Constantia" pitchFamily="18" charset="0"/>
                <a:cs typeface="+mn-cs"/>
              </a:rPr>
              <a:t>лекарства-блокбастеры</a:t>
            </a: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 ведущих мировых компаний, созданные в 90-е годы ХХ века, начали одно за другим терять патентную защиту.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Но если в 2011 году из-под патентной защиты вышли всего пять популярных брендов, то в 2012 то же самое </a:t>
            </a:r>
            <a:r>
              <a:rPr lang="ru-RU" sz="2200" b="1" dirty="0" smtClean="0">
                <a:solidFill>
                  <a:prstClr val="black"/>
                </a:solidFill>
                <a:latin typeface="Constantia" pitchFamily="18" charset="0"/>
                <a:cs typeface="+mn-cs"/>
              </a:rPr>
              <a:t>произошло </a:t>
            </a: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с десятком высокоэффективных препаратов, каждый из которых приносил своим производителям миллиарды долларов в год.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200" b="1" dirty="0" smtClean="0">
                <a:solidFill>
                  <a:prstClr val="black"/>
                </a:solidFill>
                <a:latin typeface="Constantia" pitchFamily="18" charset="0"/>
                <a:cs typeface="+mn-cs"/>
              </a:rPr>
              <a:t>35 </a:t>
            </a: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брендов, общий годовой объем продаж которых </a:t>
            </a:r>
            <a:r>
              <a:rPr lang="ru-RU" sz="2200" b="1" dirty="0" smtClean="0">
                <a:solidFill>
                  <a:prstClr val="black"/>
                </a:solidFill>
                <a:latin typeface="Constantia" pitchFamily="18" charset="0"/>
                <a:cs typeface="+mn-cs"/>
              </a:rPr>
              <a:t>составлял </a:t>
            </a: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209 </a:t>
            </a:r>
            <a:r>
              <a:rPr lang="ru-RU" sz="2200" b="1" dirty="0" err="1">
                <a:solidFill>
                  <a:prstClr val="black"/>
                </a:solidFill>
                <a:latin typeface="Constantia" pitchFamily="18" charset="0"/>
                <a:cs typeface="+mn-cs"/>
              </a:rPr>
              <a:t>млрд</a:t>
            </a:r>
            <a:r>
              <a:rPr lang="ru-RU" sz="2200" b="1" dirty="0">
                <a:solidFill>
                  <a:prstClr val="black"/>
                </a:solidFill>
                <a:latin typeface="Constantia" pitchFamily="18" charset="0"/>
                <a:cs typeface="+mn-cs"/>
              </a:rPr>
              <a:t> долл</a:t>
            </a:r>
            <a:r>
              <a:rPr lang="ru-RU" sz="2200" b="1" dirty="0" smtClean="0">
                <a:solidFill>
                  <a:prstClr val="black"/>
                </a:solidFill>
                <a:latin typeface="Constantia" pitchFamily="18" charset="0"/>
                <a:cs typeface="+mn-cs"/>
              </a:rPr>
              <a:t>., потеряли патенты к 2016г. </a:t>
            </a:r>
            <a:endParaRPr lang="en-US" sz="2200" b="1" dirty="0">
              <a:solidFill>
                <a:prstClr val="black"/>
              </a:solidFill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6778" y="116632"/>
            <a:ext cx="9340777" cy="812700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Срок патентной защиты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3270236"/>
            <a:ext cx="101755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AstraZeneca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2892411"/>
            <a:ext cx="9445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Genzyme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4721211"/>
            <a:ext cx="9445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Roche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" y="2647936"/>
            <a:ext cx="944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Eli Lilly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8600" y="3879836"/>
            <a:ext cx="9445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Serono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2039924"/>
            <a:ext cx="9445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Genentech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8600" y="6045186"/>
            <a:ext cx="944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Amgen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3276" y="5726402"/>
            <a:ext cx="99586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Chiron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3275" y="5477355"/>
            <a:ext cx="944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Genentech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28600" y="5197461"/>
            <a:ext cx="9445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InterMune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8600" y="4956161"/>
            <a:ext cx="9445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Genentech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28600" y="4343386"/>
            <a:ext cx="9445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Amgen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8600" y="4111611"/>
            <a:ext cx="9445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Eli Lilly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3502011"/>
            <a:ext cx="9445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Biogen 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/ Roche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8600" y="2271699"/>
            <a:ext cx="9445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Abbott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2844" y="1500174"/>
            <a:ext cx="1103313" cy="515937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eaLnBrk="0" hangingPunct="0"/>
            <a:r>
              <a:rPr lang="ru-RU" sz="1200" b="1" dirty="0">
                <a:solidFill>
                  <a:prstClr val="white"/>
                </a:solidFill>
                <a:latin typeface="Constantia" pitchFamily="18" charset="0"/>
              </a:rPr>
              <a:t>Компания разработчик</a:t>
            </a:r>
            <a:endParaRPr lang="nl-NL" sz="12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342188" y="3270236"/>
            <a:ext cx="158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342188" y="2892411"/>
            <a:ext cx="15827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342188" y="4721211"/>
            <a:ext cx="15827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?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342188" y="2647936"/>
            <a:ext cx="15827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342188" y="3879836"/>
            <a:ext cx="158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42188" y="2039924"/>
            <a:ext cx="158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42188" y="6045186"/>
            <a:ext cx="15827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2015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42188" y="5813411"/>
            <a:ext cx="158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2012 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337426" y="5485103"/>
            <a:ext cx="1587499" cy="3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2010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342188" y="5197461"/>
            <a:ext cx="15827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2012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7342188" y="4956161"/>
            <a:ext cx="15827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342188" y="4343386"/>
            <a:ext cx="15827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nl-NL" sz="1200" b="1">
                <a:solidFill>
                  <a:prstClr val="black"/>
                </a:solidFill>
                <a:latin typeface="Constantia" pitchFamily="18" charset="0"/>
              </a:rPr>
              <a:t>2013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342188" y="4111611"/>
            <a:ext cx="1582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342188" y="3502011"/>
            <a:ext cx="15827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342188" y="2271699"/>
            <a:ext cx="15827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7418419" y="1500174"/>
            <a:ext cx="1582737" cy="515937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0" hangingPunct="0"/>
            <a:r>
              <a:rPr lang="ru-RU" sz="1400" b="1" dirty="0">
                <a:solidFill>
                  <a:prstClr val="white"/>
                </a:solidFill>
                <a:latin typeface="Constantia" pitchFamily="18" charset="0"/>
              </a:rPr>
              <a:t>Патент США</a:t>
            </a:r>
            <a:endParaRPr lang="nl-NL" sz="14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562350" y="3270236"/>
            <a:ext cx="2333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Ишемия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3562350" y="2892411"/>
            <a:ext cx="2333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Болезь Гоше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3562350" y="4721211"/>
            <a:ext cx="23336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Анемия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562350" y="2647936"/>
            <a:ext cx="2333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Диабет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3562350" y="3879836"/>
            <a:ext cx="2333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Потеря веса при СПИДе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3562350" y="2039924"/>
            <a:ext cx="2333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Нарушения роста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3622081" y="6010261"/>
            <a:ext cx="2522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Анемия, лейкемия, </a:t>
            </a:r>
            <a:r>
              <a:rPr lang="ru-RU" sz="1200" b="1" dirty="0" err="1">
                <a:solidFill>
                  <a:prstClr val="black"/>
                </a:solidFill>
                <a:latin typeface="Constantia" pitchFamily="18" charset="0"/>
              </a:rPr>
              <a:t>нейтропения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3667134" y="5778486"/>
            <a:ext cx="2333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ВИЧ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573462" y="5477355"/>
            <a:ext cx="2931209" cy="5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Острый инфаркт миокарда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586783" y="5175237"/>
            <a:ext cx="2192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Хронический </a:t>
            </a:r>
            <a:r>
              <a:rPr lang="ru-RU" sz="1200" b="1" dirty="0" err="1" smtClean="0">
                <a:solidFill>
                  <a:prstClr val="black"/>
                </a:solidFill>
                <a:latin typeface="Constantia" pitchFamily="18" charset="0"/>
              </a:rPr>
              <a:t>гранулематоз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562350" y="4956161"/>
            <a:ext cx="23336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Острый инфарт миокарда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562350" y="4343386"/>
            <a:ext cx="2333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Анемия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62350" y="4111611"/>
            <a:ext cx="2333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Нарушения роста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62350" y="3502011"/>
            <a:ext cx="2333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Гепатит В и С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62350" y="2271699"/>
            <a:ext cx="23336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Ишемия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3667135" y="1500174"/>
            <a:ext cx="2333625" cy="515937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eaLnBrk="0" hangingPunct="0"/>
            <a:r>
              <a:rPr lang="ru-RU" sz="1400" b="1" dirty="0">
                <a:solidFill>
                  <a:prstClr val="white"/>
                </a:solidFill>
                <a:latin typeface="Constantia" pitchFamily="18" charset="0"/>
              </a:rPr>
              <a:t>Показания</a:t>
            </a:r>
            <a:endParaRPr lang="nl-NL" sz="14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889625" y="3248011"/>
            <a:ext cx="1447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5889625" y="2870186"/>
            <a:ext cx="1447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5889625" y="4698986"/>
            <a:ext cx="14478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5889625" y="2625711"/>
            <a:ext cx="1447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5889625" y="3857611"/>
            <a:ext cx="1447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?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889625" y="2017699"/>
            <a:ext cx="1447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889625" y="6022961"/>
            <a:ext cx="1447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5889625" y="5791186"/>
            <a:ext cx="1447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5889625" y="4321161"/>
            <a:ext cx="1447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5889625" y="4089386"/>
            <a:ext cx="1447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?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5889625" y="4933936"/>
            <a:ext cx="14478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5889625" y="3479786"/>
            <a:ext cx="1447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Истек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/>
            </a:r>
            <a:b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Истек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5915152" y="5485103"/>
            <a:ext cx="1447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5889625" y="5175236"/>
            <a:ext cx="1447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5889625" y="2249474"/>
            <a:ext cx="1447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/>
            <a:r>
              <a:rPr lang="ru-RU" sz="1200" b="1">
                <a:solidFill>
                  <a:prstClr val="black"/>
                </a:solidFill>
                <a:latin typeface="Constantia" pitchFamily="18" charset="0"/>
              </a:rPr>
              <a:t>Истек</a:t>
            </a:r>
            <a:endParaRPr lang="nl-NL" sz="1200" b="1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5981720" y="1500174"/>
            <a:ext cx="1447800" cy="515937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0" hangingPunct="0"/>
            <a:r>
              <a:rPr lang="ru-RU" sz="1400" b="1" dirty="0">
                <a:solidFill>
                  <a:prstClr val="white"/>
                </a:solidFill>
                <a:latin typeface="Constantia" pitchFamily="18" charset="0"/>
              </a:rPr>
              <a:t>Патент Евросоюза</a:t>
            </a:r>
            <a:endParaRPr lang="nl-NL" sz="14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1173163" y="3270236"/>
            <a:ext cx="2400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Streptase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[streptokinase]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1173163" y="2892411"/>
            <a:ext cx="2400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Ceredase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[alglucerase]; 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Cerezyme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[imiglucerase]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1173163" y="4721211"/>
            <a:ext cx="24003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NeoRecormon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[erythropoietin]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1173163" y="2647936"/>
            <a:ext cx="249397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Humulin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000" b="1" dirty="0" smtClean="0">
                <a:solidFill>
                  <a:prstClr val="black"/>
                </a:solidFill>
                <a:latin typeface="Constantia" pitchFamily="18" charset="0"/>
              </a:rPr>
              <a:t>[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recombinant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insulin]</a:t>
            </a:r>
            <a:endParaRPr lang="ru-RU" sz="1200" b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eaLnBrk="0" hangingPunct="0"/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1173163" y="3879836"/>
            <a:ext cx="2400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Serostim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[somatropin]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1173163" y="2039924"/>
            <a:ext cx="2400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Nutropin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[somatropin]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1219999" y="6030026"/>
            <a:ext cx="2400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Neupogen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[filgrastim G-CSF]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1214415" y="5726403"/>
            <a:ext cx="2359048" cy="13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Proleukin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[IL-2]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1173163" y="4343386"/>
            <a:ext cx="2400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Epogen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, Procrit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, EPREX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[erythropoietin]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1173163" y="4111611"/>
            <a:ext cx="2400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Humatrope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[somatropin]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1173163" y="4956161"/>
            <a:ext cx="24003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TNKase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[tenecteplase TNK-tPA]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1173163" y="3502011"/>
            <a:ext cx="2400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Intron A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[IFN-alfa-2b]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1229143" y="5477355"/>
            <a:ext cx="2391156" cy="24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Activase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, Alteplase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[tPA]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1173163" y="5197461"/>
            <a:ext cx="24003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Actimmune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[IFN-gamma-Ib]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1173163" y="2271699"/>
            <a:ext cx="2400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eaLnBrk="0" hangingPunct="0"/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Abbokinase</a:t>
            </a:r>
            <a:r>
              <a:rPr lang="nl-NL" sz="1200" b="1" baseline="30000" dirty="0">
                <a:solidFill>
                  <a:prstClr val="black"/>
                </a:solidFill>
                <a:latin typeface="Constantia" pitchFamily="18" charset="0"/>
              </a:rPr>
              <a:t>®</a:t>
            </a:r>
            <a:r>
              <a:rPr lang="nl-NL" sz="1200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  <a:latin typeface="Constantia" pitchFamily="18" charset="0"/>
              </a:rPr>
              <a:t>[eudurase urokinase]</a:t>
            </a:r>
            <a:endParaRPr lang="nl-NL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1214414" y="1500174"/>
            <a:ext cx="2446876" cy="515937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eaLnBrk="0" hangingPunct="0"/>
            <a:r>
              <a:rPr lang="ru-RU" sz="1400" b="1" dirty="0">
                <a:solidFill>
                  <a:prstClr val="white"/>
                </a:solidFill>
                <a:latin typeface="Constantia" pitchFamily="18" charset="0"/>
              </a:rPr>
              <a:t>Препарат</a:t>
            </a:r>
            <a:endParaRPr lang="nl-NL" sz="1400" b="1" dirty="0">
              <a:solidFill>
                <a:prstClr val="white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079" y="4997301"/>
            <a:ext cx="8484781" cy="1467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9929" y="0"/>
            <a:ext cx="8364070" cy="1290918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Производители </a:t>
            </a:r>
          </a:p>
          <a:p>
            <a:pPr algn="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оригинальных препаратов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87506" y="1763960"/>
            <a:ext cx="825649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exclusivity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rights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– дополнительный период после истечения патента, когда </a:t>
            </a:r>
            <a:r>
              <a:rPr kumimoji="0" lang="ru-RU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биоаналоги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производить уже можно, но продавать еще нельзя.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патенты на</a:t>
            </a:r>
            <a:r>
              <a:rPr kumimoji="0" lang="ru-RU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технологии производства,</a:t>
            </a:r>
            <a:r>
              <a:rPr kumimoji="0" lang="ru-RU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лекарственные формы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Constantia" pitchFamily="18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latin typeface="Constantia" pitchFamily="18" charset="0"/>
              </a:rPr>
              <a:t>расширение показаний для педиатрической практики.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Constantia" pitchFamily="18" charset="0"/>
              </a:rPr>
              <a:t>	</a:t>
            </a:r>
            <a:endParaRPr lang="ru-RU" sz="22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466" y="5135524"/>
            <a:ext cx="8335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постоянные судебные иски на продление патентов и эксклюзивные права обычно проигрываются, но это сдвигает дату выхода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биоаналога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на рынок, и, как следствие, технически продлевает время монопольного пользования.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605" y="1881963"/>
            <a:ext cx="7953153" cy="561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В 2012 г. EMA выпустило руководство по их разработке </a:t>
            </a:r>
            <a:r>
              <a:rPr lang="ru-RU" sz="2000" b="1" dirty="0" err="1" smtClean="0">
                <a:latin typeface="Constantia" pitchFamily="18" charset="0"/>
              </a:rPr>
              <a:t>биоаналогов</a:t>
            </a:r>
            <a:r>
              <a:rPr lang="ru-RU" sz="2000" b="1" dirty="0" smtClean="0">
                <a:latin typeface="Constantia" pitchFamily="18" charset="0"/>
              </a:rPr>
              <a:t>, которое также легло в основу законодательных актов в Австралии, Канаде, Японии, Турции, Сингапуре, Южной Африке, Тайване, а также ВОЗ. </a:t>
            </a:r>
          </a:p>
          <a:p>
            <a:endParaRPr lang="ru-RU" sz="2000" b="1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К 2020 г. ожидаемая экономия при использовании </a:t>
            </a:r>
            <a:r>
              <a:rPr lang="ru-RU" sz="2000" b="1" dirty="0" err="1" smtClean="0">
                <a:latin typeface="Constantia" pitchFamily="18" charset="0"/>
              </a:rPr>
              <a:t>биоаналогов</a:t>
            </a:r>
            <a:r>
              <a:rPr lang="ru-RU" sz="2000" b="1" dirty="0" smtClean="0">
                <a:latin typeface="Constantia" pitchFamily="18" charset="0"/>
              </a:rPr>
              <a:t> в 8 странах ЕС составит от 11,8 до 33,4 </a:t>
            </a:r>
            <a:r>
              <a:rPr lang="ru-RU" sz="2000" b="1" dirty="0" err="1" smtClean="0">
                <a:latin typeface="Constantia" pitchFamily="18" charset="0"/>
              </a:rPr>
              <a:t>млрд</a:t>
            </a:r>
            <a:r>
              <a:rPr lang="ru-RU" sz="2000" b="1" dirty="0" smtClean="0">
                <a:latin typeface="Constantia" pitchFamily="18" charset="0"/>
              </a:rPr>
              <a:t> евро, что в некоторых странах составляет 5,2--14,6% экономии расчетных затрат. В Германии после выхода </a:t>
            </a:r>
            <a:r>
              <a:rPr lang="ru-RU" sz="2000" b="1" dirty="0" err="1" smtClean="0">
                <a:latin typeface="Constantia" pitchFamily="18" charset="0"/>
              </a:rPr>
              <a:t>биоаналога</a:t>
            </a:r>
            <a:r>
              <a:rPr lang="ru-RU" sz="2000" b="1" dirty="0" smtClean="0">
                <a:latin typeface="Constantia" pitchFamily="18" charset="0"/>
              </a:rPr>
              <a:t> для лечения анемии  [</a:t>
            </a:r>
            <a:r>
              <a:rPr lang="en-US" sz="2000" dirty="0" err="1" smtClean="0">
                <a:latin typeface="Constantia" pitchFamily="18" charset="0"/>
              </a:rPr>
              <a:t>Binocrit</a:t>
            </a:r>
            <a:r>
              <a:rPr lang="en-US" sz="2000" dirty="0" smtClean="0">
                <a:latin typeface="Constantia" pitchFamily="18" charset="0"/>
              </a:rPr>
              <a:t>®</a:t>
            </a:r>
            <a:r>
              <a:rPr lang="ru-RU" sz="2000" dirty="0" smtClean="0">
                <a:latin typeface="Constantia" pitchFamily="18" charset="0"/>
              </a:rPr>
              <a:t>]</a:t>
            </a:r>
            <a:r>
              <a:rPr lang="ru-RU" sz="2000" b="1" dirty="0" smtClean="0">
                <a:latin typeface="Constantia" pitchFamily="18" charset="0"/>
              </a:rPr>
              <a:t>экономия составила 60 </a:t>
            </a:r>
            <a:r>
              <a:rPr lang="ru-RU" sz="2000" b="1" dirty="0" err="1" smtClean="0">
                <a:latin typeface="Constantia" pitchFamily="18" charset="0"/>
              </a:rPr>
              <a:t>млн</a:t>
            </a:r>
            <a:r>
              <a:rPr lang="ru-RU" sz="2000" b="1" dirty="0" smtClean="0">
                <a:latin typeface="Constantia" pitchFamily="18" charset="0"/>
              </a:rPr>
              <a:t> евро уже в первый год применения препарата . </a:t>
            </a:r>
          </a:p>
          <a:p>
            <a:endParaRPr lang="ru-RU" sz="2000" b="1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Производство </a:t>
            </a:r>
            <a:r>
              <a:rPr lang="ru-RU" sz="2000" b="1" dirty="0" err="1" smtClean="0">
                <a:latin typeface="Constantia" pitchFamily="18" charset="0"/>
              </a:rPr>
              <a:t>биоаналогов</a:t>
            </a:r>
            <a:r>
              <a:rPr lang="ru-RU" sz="2000" b="1" dirty="0" smtClean="0">
                <a:latin typeface="Constantia" pitchFamily="18" charset="0"/>
              </a:rPr>
              <a:t> ведет к усилению конкуренции среди фармацевтических производителей и последующему снижению затрат пациентов на лечение.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5407" y="6488668"/>
            <a:ext cx="1374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Constantia" pitchFamily="18" charset="0"/>
              </a:rPr>
              <a:t>www.iges.de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97475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Биоаналоги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повышение доступности терапии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5153" y="2087038"/>
            <a:ext cx="8534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Amgevita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®/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Solymbic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биоаналог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адалимумаба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Производитель – компания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Amgen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Показания: болезнь Крона, псориаз,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псориатический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ревматоидный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спондилоартрит, язвенный колит,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увеит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Truxima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биоаналог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ритуксимаба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Производитель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Celltrion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Показания: ХЛЛ,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грануломатоз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полиангиитом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НХЛ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ревматоидный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Flixabi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новый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биоаналог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инфликсимаба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Производитель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Samsung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Bioepis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Показания: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анкилозирующий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спондилит, болезнь Крона,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псориатический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псориаз,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ревматоидный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язвенный колит.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Benepali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биоаналог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этанерцепта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Совместная разработка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Biogen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Samsung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BioLogics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Показания: аксиальный спондилоартрит,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псориатический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бляшечный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псориаз,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ревматоидный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Inflectra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®/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Remsima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A5896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®,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биоаналог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инфликсимаба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Производитель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Hospira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Celltrion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, соответственно. Показания: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анкилозирующий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спондилит, болезнь Крона,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псориатический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псориаз,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ревматоидный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артрит, язвенный колит…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635" y="170329"/>
            <a:ext cx="6723530" cy="1705252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Биоаналоги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зарегистрированные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EMA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2013-2017гг.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3888" y="797442"/>
            <a:ext cx="7378996" cy="25518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18707" y="914400"/>
            <a:ext cx="7931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Биологические препараты –революционное событие в развитии современной медицины. </a:t>
            </a:r>
          </a:p>
          <a:p>
            <a:pPr algn="ctr"/>
            <a:endParaRPr lang="ru-RU" sz="2800" b="1" dirty="0" smtClean="0"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latin typeface="Constantia" pitchFamily="18" charset="0"/>
              </a:rPr>
              <a:t>В первую очередь, именно оригинальные препараты открыли новые возможности для лечения многих тяжелых заболеваний, включая различные формы рака и аутоиммунных заболеваний. 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833104" cy="905033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Метафизика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92" y="1979664"/>
            <a:ext cx="8851392" cy="3539430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algn="ctr"/>
            <a:r>
              <a:rPr lang="en-US" sz="3200" dirty="0" smtClean="0">
                <a:latin typeface="Constantia" pitchFamily="18" charset="0"/>
              </a:rPr>
              <a:t>	</a:t>
            </a:r>
            <a:r>
              <a:rPr lang="ru-RU" sz="3200" b="1" dirty="0" smtClean="0">
                <a:latin typeface="Constantia" pitchFamily="18" charset="0"/>
              </a:rPr>
              <a:t>От синтеза нового препарата и срока окончания действия патента проходит в среднем </a:t>
            </a:r>
            <a:r>
              <a:rPr lang="ru-RU" sz="3200" b="1" dirty="0" smtClean="0">
                <a:solidFill>
                  <a:srgbClr val="7030A0"/>
                </a:solidFill>
                <a:latin typeface="Constantia" pitchFamily="18" charset="0"/>
              </a:rPr>
              <a:t>35-40</a:t>
            </a:r>
            <a:r>
              <a:rPr lang="ru-RU" sz="3200" b="1" dirty="0" smtClean="0">
                <a:latin typeface="Constantia" pitchFamily="18" charset="0"/>
              </a:rPr>
              <a:t> лет</a:t>
            </a:r>
            <a:r>
              <a:rPr lang="en-US" sz="3200" b="1" dirty="0" smtClean="0">
                <a:latin typeface="Constantia" pitchFamily="18" charset="0"/>
              </a:rPr>
              <a:t>. </a:t>
            </a:r>
            <a:r>
              <a:rPr lang="ru-RU" sz="3200" b="1" dirty="0" smtClean="0">
                <a:latin typeface="Constantia" pitchFamily="18" charset="0"/>
              </a:rPr>
              <a:t>Таким образом, воспроизведенные лекарства, как правило, морально, а иногда и с точки зрения современных знаний о развитии болезней, являются устаревшими.</a:t>
            </a:r>
            <a:endParaRPr lang="ru-RU" sz="3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363" y="2137144"/>
            <a:ext cx="863363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Применение  биологических препаратов  в комбинации со стандартными базисными противовоспалительными ЛС позволило существенно повысить эффективность терапии </a:t>
            </a:r>
            <a:r>
              <a:rPr lang="ru-RU" sz="2400" b="1" dirty="0" err="1" smtClean="0">
                <a:latin typeface="Constantia" pitchFamily="18" charset="0"/>
              </a:rPr>
              <a:t>ревматоидного</a:t>
            </a:r>
            <a:r>
              <a:rPr lang="ru-RU" sz="2400" b="1" dirty="0" smtClean="0">
                <a:latin typeface="Constantia" pitchFamily="18" charset="0"/>
              </a:rPr>
              <a:t> артрита по крайней мере в отношении ближайших исходов. Однако кардинальное улучшение прогноза связано не только с внедрением инновационных лекарственных средств, но и также с совершенствованием стратегии фармакотерапии  </a:t>
            </a:r>
            <a:r>
              <a:rPr lang="ru-RU" sz="2400" b="1" dirty="0" err="1" smtClean="0">
                <a:latin typeface="Constantia" pitchFamily="18" charset="0"/>
              </a:rPr>
              <a:t>ревматоидного</a:t>
            </a:r>
            <a:r>
              <a:rPr lang="ru-RU" sz="2400" b="1" dirty="0" smtClean="0">
                <a:latin typeface="Constantia" pitchFamily="18" charset="0"/>
              </a:rPr>
              <a:t> артрита[</a:t>
            </a:r>
            <a:r>
              <a:rPr lang="ru-RU" sz="2400" b="1" dirty="0" err="1" smtClean="0">
                <a:latin typeface="Constantia" pitchFamily="18" charset="0"/>
              </a:rPr>
              <a:t>Treat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to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Target</a:t>
            </a:r>
            <a:r>
              <a:rPr lang="ru-RU" sz="2400" b="1" dirty="0" smtClean="0">
                <a:latin typeface="Constantia" pitchFamily="18" charset="0"/>
              </a:rPr>
              <a:t> – T2T]</a:t>
            </a:r>
            <a:r>
              <a:rPr lang="ru-RU" sz="2000" b="1" dirty="0" smtClean="0">
                <a:latin typeface="Constantia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endParaRPr lang="ru-RU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Биопрепараты </a:t>
            </a:r>
          </a:p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ревматологии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0272" y="6581001"/>
            <a:ext cx="1741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onstantia" pitchFamily="18" charset="0"/>
              </a:rPr>
              <a:t>*</a:t>
            </a:r>
            <a:r>
              <a:rPr lang="en-US" sz="1200" dirty="0" smtClean="0">
                <a:latin typeface="Constantia" pitchFamily="18" charset="0"/>
              </a:rPr>
              <a:t>http://rheumatolog.ru</a:t>
            </a:r>
            <a:endParaRPr lang="ru-RU" sz="1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1507" y="1031358"/>
            <a:ext cx="84847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Constantia" pitchFamily="18" charset="0"/>
              </a:rPr>
              <a:t>Остается много вопросов: </a:t>
            </a:r>
          </a:p>
          <a:p>
            <a:endParaRPr lang="ru-RU" sz="2800" b="1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800" b="1" dirty="0" smtClean="0">
                <a:latin typeface="Constantia" pitchFamily="18" charset="0"/>
              </a:rPr>
              <a:t>тактика снижения дозы биопрепаратов и предикторы стойкой ремиссии после их отмены;  </a:t>
            </a:r>
          </a:p>
          <a:p>
            <a:pPr lvl="1">
              <a:buFont typeface="Wingdings" pitchFamily="2" charset="2"/>
              <a:buChar char="§"/>
            </a:pPr>
            <a:endParaRPr lang="ru-RU" sz="2800" b="1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800" b="1" dirty="0" err="1" smtClean="0">
                <a:latin typeface="Constantia" pitchFamily="18" charset="0"/>
              </a:rPr>
              <a:t>биомаркеры</a:t>
            </a:r>
            <a:r>
              <a:rPr lang="ru-RU" sz="2800" b="1" dirty="0" smtClean="0">
                <a:latin typeface="Constantia" pitchFamily="18" charset="0"/>
              </a:rPr>
              <a:t> в прогнозировании эффективности лечения; </a:t>
            </a:r>
          </a:p>
          <a:p>
            <a:pPr lvl="1">
              <a:buFont typeface="Wingdings" pitchFamily="2" charset="2"/>
              <a:buChar char="§"/>
            </a:pPr>
            <a:endParaRPr lang="ru-RU" sz="2800" b="1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800" b="1" dirty="0" smtClean="0">
                <a:latin typeface="Constantia" pitchFamily="18" charset="0"/>
              </a:rPr>
              <a:t>изучение иммуногенности биопрепаратов; </a:t>
            </a:r>
          </a:p>
          <a:p>
            <a:pPr lvl="1">
              <a:buFont typeface="Wingdings" pitchFamily="2" charset="2"/>
              <a:buChar char="§"/>
            </a:pPr>
            <a:endParaRPr lang="ru-RU" sz="2800" b="1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800" b="1" dirty="0" smtClean="0">
                <a:latin typeface="Constantia" pitchFamily="18" charset="0"/>
              </a:rPr>
              <a:t>отдаленные последствия терапии.</a:t>
            </a:r>
          </a:p>
          <a:p>
            <a:endParaRPr lang="ru-RU" sz="2800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05033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Однако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1647" y="1408278"/>
            <a:ext cx="8292353" cy="24106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Прогресс – не вопрос скорости, а вопрос направления</a:t>
            </a:r>
          </a:p>
        </p:txBody>
      </p:sp>
      <p:pic>
        <p:nvPicPr>
          <p:cNvPr id="3" name="Рисунок 2" descr="6f68f4d07c2bdac079b6b656f06f6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3297" y="0"/>
            <a:ext cx="2710703" cy="1333491"/>
          </a:xfrm>
          <a:prstGeom prst="rect">
            <a:avLst/>
          </a:prstGeom>
        </p:spPr>
      </p:pic>
      <p:pic>
        <p:nvPicPr>
          <p:cNvPr id="4" name="Рисунок 3" descr="2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470" y="4084063"/>
            <a:ext cx="7064190" cy="252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659220" y="1818167"/>
            <a:ext cx="8091376" cy="3636335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Достижения </a:t>
            </a:r>
          </a:p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онкологии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924493"/>
            <a:ext cx="77192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«Когда 35 лет назад я начинал работать, я не мог представить всего того, что мы имеем сегодня. Сегодня мы выявляем рак раньше, используем более эффективное лечение, справляемся с побочными эффектами более эффективно и позволяем больным жить лучше, более качественной жизнью. Сегодня два из трех больных раком проживут по меньшей мере 5 лет после поставленного диагноза, что выше по сравнению с 1970-ми годами, когда это удавалось только одному из двух».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5461" y="5807079"/>
            <a:ext cx="5858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Профессор  </a:t>
            </a:r>
            <a:r>
              <a:rPr lang="ru-RU" b="1" dirty="0" err="1" smtClean="0">
                <a:latin typeface="Constantia" pitchFamily="18" charset="0"/>
              </a:rPr>
              <a:t>Daniel</a:t>
            </a:r>
            <a:r>
              <a:rPr lang="ru-RU" b="1" dirty="0" smtClean="0">
                <a:latin typeface="Constantia" pitchFamily="18" charset="0"/>
              </a:rPr>
              <a:t> F. </a:t>
            </a:r>
            <a:r>
              <a:rPr lang="ru-RU" b="1" dirty="0" err="1" smtClean="0">
                <a:latin typeface="Constantia" pitchFamily="18" charset="0"/>
              </a:rPr>
              <a:t>Hayes</a:t>
            </a:r>
            <a:r>
              <a:rPr lang="ru-RU" b="1" dirty="0" smtClean="0">
                <a:latin typeface="Constantia" pitchFamily="18" charset="0"/>
              </a:rPr>
              <a:t>, </a:t>
            </a:r>
          </a:p>
          <a:p>
            <a:r>
              <a:rPr lang="ru-RU" b="1" dirty="0" smtClean="0">
                <a:latin typeface="Constantia" pitchFamily="18" charset="0"/>
              </a:rPr>
              <a:t>президент ASCO</a:t>
            </a:r>
            <a:r>
              <a:rPr lang="ru-RU" dirty="0" smtClean="0"/>
              <a:t> [</a:t>
            </a:r>
            <a:r>
              <a:rPr lang="ru-RU" b="1" dirty="0" err="1" smtClean="0">
                <a:latin typeface="Constantia" pitchFamily="18" charset="0"/>
              </a:rPr>
              <a:t>American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Society</a:t>
            </a:r>
            <a:r>
              <a:rPr lang="ru-RU" b="1" dirty="0" smtClean="0">
                <a:latin typeface="Constantia" pitchFamily="18" charset="0"/>
              </a:rPr>
              <a:t> </a:t>
            </a:r>
          </a:p>
          <a:p>
            <a:r>
              <a:rPr lang="ru-RU" b="1" dirty="0" err="1" smtClean="0">
                <a:latin typeface="Constantia" pitchFamily="18" charset="0"/>
              </a:rPr>
              <a:t>of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Clinical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Oncology</a:t>
            </a:r>
            <a:r>
              <a:rPr lang="ru-RU" b="1" dirty="0" smtClean="0">
                <a:latin typeface="Constantia" pitchFamily="18" charset="0"/>
              </a:rPr>
              <a:t>], февраль 2017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6" name="Рисунок 5" descr="iSV2A2C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1156"/>
            <a:ext cx="2017751" cy="1156844"/>
          </a:xfrm>
          <a:prstGeom prst="rect">
            <a:avLst/>
          </a:prstGeom>
        </p:spPr>
      </p:pic>
      <p:pic>
        <p:nvPicPr>
          <p:cNvPr id="8" name="Рисунок 7" descr="59920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5443" y="4997302"/>
            <a:ext cx="1488558" cy="186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457200" y="118872"/>
            <a:ext cx="8622792" cy="717034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5-летняя выживаемость </a:t>
            </a:r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28970"/>
              </p:ext>
            </p:extLst>
          </p:nvPr>
        </p:nvGraphicFramePr>
        <p:xfrm>
          <a:off x="0" y="1060704"/>
          <a:ext cx="9143999" cy="5797296"/>
        </p:xfrm>
        <a:graphic>
          <a:graphicData uri="http://schemas.openxmlformats.org/drawingml/2006/table">
            <a:tbl>
              <a:tblPr firstRow="1" bandCol="1">
                <a:tableStyleId>{3B4B98B0-60AC-42C2-AFA5-B58CD77FA1E5}</a:tableStyleId>
              </a:tblPr>
              <a:tblGrid>
                <a:gridCol w="3547872"/>
                <a:gridCol w="1776013"/>
                <a:gridCol w="1923752"/>
                <a:gridCol w="1896362"/>
              </a:tblGrid>
              <a:tr h="3718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Локализация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 marT="45699" marB="4569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1975-1977 </a:t>
                      </a:r>
                      <a:r>
                        <a:rPr lang="ru-RU" sz="1200" b="1" dirty="0" smtClean="0">
                          <a:latin typeface="Constantia" pitchFamily="18" charset="0"/>
                        </a:rPr>
                        <a:t>[%]</a:t>
                      </a:r>
                      <a:endParaRPr lang="ru-RU" sz="1200" b="1" dirty="0">
                        <a:latin typeface="Constantia" pitchFamily="18" charset="0"/>
                      </a:endParaRPr>
                    </a:p>
                  </a:txBody>
                  <a:tcPr marT="45699" marB="4569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1984-1986 </a:t>
                      </a:r>
                      <a:r>
                        <a:rPr lang="ru-RU" sz="1200" b="1" dirty="0" smtClean="0">
                          <a:latin typeface="Constantia" pitchFamily="18" charset="0"/>
                        </a:rPr>
                        <a:t>[%]</a:t>
                      </a:r>
                      <a:endParaRPr lang="ru-RU" sz="1200" b="1" dirty="0">
                        <a:latin typeface="Constantia" pitchFamily="18" charset="0"/>
                      </a:endParaRPr>
                    </a:p>
                  </a:txBody>
                  <a:tcPr marT="45699" marB="45699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1996-2004 </a:t>
                      </a:r>
                      <a:r>
                        <a:rPr lang="ru-RU" sz="1200" b="1" dirty="0" smtClean="0">
                          <a:latin typeface="Constantia" pitchFamily="18" charset="0"/>
                        </a:rPr>
                        <a:t>[%]</a:t>
                      </a:r>
                      <a:endParaRPr lang="ru-RU" sz="1200" b="1" dirty="0">
                        <a:latin typeface="Constantia" pitchFamily="18" charset="0"/>
                      </a:endParaRPr>
                    </a:p>
                  </a:txBody>
                  <a:tcPr marT="45699" marB="45699">
                    <a:solidFill>
                      <a:srgbClr val="FFFFFF"/>
                    </a:solidFill>
                  </a:tcPr>
                </a:tc>
              </a:tr>
              <a:tr h="50295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Всего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простаты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щитовидной железы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яичек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Меланома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молочной</a:t>
                      </a:r>
                      <a:r>
                        <a:rPr lang="ru-RU" sz="1400" b="1" baseline="0" dirty="0" smtClean="0">
                          <a:latin typeface="Constantia" pitchFamily="18" charset="0"/>
                        </a:rPr>
                        <a:t> железы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err="1" smtClean="0">
                          <a:latin typeface="Constantia" pitchFamily="18" charset="0"/>
                        </a:rPr>
                        <a:t>Ходжкинская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Constantia" pitchFamily="18" charset="0"/>
                        </a:rPr>
                        <a:t>лимфома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эндометрия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мочевого</a:t>
                      </a:r>
                      <a:r>
                        <a:rPr lang="ru-RU" sz="1400" b="1" baseline="0" dirty="0" smtClean="0">
                          <a:latin typeface="Constantia" pitchFamily="18" charset="0"/>
                        </a:rPr>
                        <a:t> пузыря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шейки</a:t>
                      </a:r>
                      <a:r>
                        <a:rPr lang="ru-RU" sz="1400" b="1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матки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почки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прямой кишки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толстой</a:t>
                      </a:r>
                      <a:r>
                        <a:rPr lang="ru-RU" sz="1400" b="1" baseline="0" dirty="0" smtClean="0">
                          <a:latin typeface="Constantia" pitchFamily="18" charset="0"/>
                        </a:rPr>
                        <a:t> кишки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err="1" smtClean="0">
                          <a:latin typeface="Constantia" pitchFamily="18" charset="0"/>
                        </a:rPr>
                        <a:t>Неходжкинская</a:t>
                      </a:r>
                      <a:r>
                        <a:rPr lang="ru-RU" sz="1400" b="1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Constantia" pitchFamily="18" charset="0"/>
                        </a:rPr>
                        <a:t>лимфома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гортани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ротовой полости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Лейкемия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 яичников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головного </a:t>
                      </a:r>
                      <a:r>
                        <a:rPr lang="ru-RU" sz="1400" b="1" baseline="0" dirty="0" smtClean="0">
                          <a:latin typeface="Constantia" pitchFamily="18" charset="0"/>
                        </a:rPr>
                        <a:t>мозга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Множественная миелома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 </a:t>
                      </a:r>
                      <a:r>
                        <a:rPr lang="ru-RU" sz="1400" b="1" dirty="0" err="1" smtClean="0">
                          <a:latin typeface="Constantia" pitchFamily="18" charset="0"/>
                        </a:rPr>
                        <a:t>желудока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пищевода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легких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печени</a:t>
                      </a:r>
                      <a:endParaRPr lang="en-US" sz="14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Рак поджелудочной  железы</a:t>
                      </a:r>
                      <a:endParaRPr lang="ru-RU" sz="1400" b="1" dirty="0">
                        <a:latin typeface="Constantia" pitchFamily="18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50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88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70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49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48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35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37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26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78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68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42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40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29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29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3</a:t>
                      </a:r>
                      <a:endParaRPr lang="ru-RU" sz="1400" b="1" dirty="0">
                        <a:latin typeface="Constantia" pitchFamily="18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92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89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81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73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60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46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35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35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17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onstantia" pitchFamily="18" charset="0"/>
                        </a:rPr>
                        <a:t>5</a:t>
                      </a:r>
                      <a:endParaRPr lang="ru-RU" sz="1400" b="1" dirty="0">
                        <a:latin typeface="Constantia" pitchFamily="18" charset="0"/>
                      </a:endParaRPr>
                    </a:p>
                  </a:txBody>
                  <a:tcPr marT="45699" marB="456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84791" y="1687354"/>
            <a:ext cx="826149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Сегодня 68% взрослых и 81% детей с диагнозом рак могут пережить 5-летний рубеж после диагноза. Это большое достижение по сравнению с 1970-ми годами, когда 5-летнюю выживаемость имели только 50% взрослых и 62%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Инвестиции в исследования по изучению рака в США помогают онкологическим больным жить дольше и лучше: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Смертность от рака уменьшилась на 23% по сравнению с 1991 г.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 2006 г. FDA одобрило более 90 новых препаратов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Количество выживших онкологических больных увеличилось до 14,5 млн. в 2016 г. по сравнению с 11,4 млн. в 2006 г.</a:t>
            </a:r>
          </a:p>
        </p:txBody>
      </p:sp>
      <p:pic>
        <p:nvPicPr>
          <p:cNvPr id="4" name="Рисунок 3" descr="iSV2A2C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6249" y="150961"/>
            <a:ext cx="2017751" cy="1156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749" y="1711842"/>
            <a:ext cx="8293395" cy="475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Своевременная и правильная терапия позволила европейским странам, внедряющим программы раннего применения новых препаратов, по сравнению с двумя предыдущими десятилетиями :</a:t>
            </a:r>
          </a:p>
          <a:p>
            <a:endParaRPr lang="ru-RU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nstantia" pitchFamily="18" charset="0"/>
              </a:rPr>
              <a:t>увеличить 5-летнюю выживаемость на 14-19%, 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nstantia" pitchFamily="18" charset="0"/>
              </a:rPr>
              <a:t>добиться общего снижения смертности от онкологических заболеваний на 30%. </a:t>
            </a:r>
          </a:p>
          <a:p>
            <a:endParaRPr lang="ru-RU" b="1" dirty="0" smtClean="0">
              <a:latin typeface="Constantia" pitchFamily="18" charset="0"/>
            </a:endParaRPr>
          </a:p>
          <a:p>
            <a:r>
              <a:rPr lang="ru-RU" b="1" dirty="0" smtClean="0">
                <a:latin typeface="Constantia" pitchFamily="18" charset="0"/>
              </a:rPr>
              <a:t>Наиболее заметные успехи были достигнуты в лечении рака молочной железы, шейки матки, толстой кишки и желудка. *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/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Существенный прогресс наблюдается в терапии </a:t>
            </a:r>
            <a:r>
              <a:rPr lang="ru-RU" b="1" dirty="0" err="1" smtClean="0">
                <a:latin typeface="Constantia" pitchFamily="18" charset="0"/>
              </a:rPr>
              <a:t>неходжкинских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лимфом</a:t>
            </a:r>
            <a:r>
              <a:rPr lang="ru-RU" b="1" dirty="0" smtClean="0">
                <a:latin typeface="Constantia" pitchFamily="18" charset="0"/>
              </a:rPr>
              <a:t>, заметные успехи достигнуты в лечении рака почки. В то же время достижения в лечении рака молочной железы оцениваются как скромные, поскольку данное заболевание изначально имело относительно высокий уровень выживаемости. **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1572" y="6334780"/>
            <a:ext cx="231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onstantia" pitchFamily="18" charset="0"/>
                <a:hlinkClick r:id="rId2"/>
              </a:rPr>
              <a:t>*</a:t>
            </a:r>
            <a:r>
              <a:rPr lang="en-US" sz="1400" b="1" dirty="0" smtClean="0">
                <a:latin typeface="Constantia" pitchFamily="18" charset="0"/>
                <a:hlinkClick r:id="rId2"/>
              </a:rPr>
              <a:t>http://www.asco.org</a:t>
            </a:r>
            <a:r>
              <a:rPr lang="ru-RU" sz="1400" b="1" dirty="0" smtClean="0">
                <a:latin typeface="Constantia" pitchFamily="18" charset="0"/>
              </a:rPr>
              <a:t>; </a:t>
            </a:r>
          </a:p>
          <a:p>
            <a:r>
              <a:rPr lang="ru-RU" sz="1400" b="1" dirty="0" smtClean="0">
                <a:latin typeface="Constantia" pitchFamily="18" charset="0"/>
              </a:rPr>
              <a:t>**</a:t>
            </a:r>
            <a:r>
              <a:rPr lang="en-US" sz="1400" b="1" dirty="0" smtClean="0">
                <a:latin typeface="Constantia" pitchFamily="18" charset="0"/>
              </a:rPr>
              <a:t>https://www.cancer.gov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Достижения </a:t>
            </a:r>
          </a:p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онкологии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NCI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2064"/>
            <a:ext cx="700609" cy="43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int-interrogation-760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23395">
            <a:off x="6468848" y="1626778"/>
            <a:ext cx="2545434" cy="2344479"/>
          </a:xfrm>
          <a:prstGeom prst="rect">
            <a:avLst/>
          </a:prstGeom>
        </p:spPr>
      </p:pic>
      <p:sp>
        <p:nvSpPr>
          <p:cNvPr id="2" name="Заголовок 113"/>
          <p:cNvSpPr txBox="1">
            <a:spLocks/>
          </p:cNvSpPr>
          <p:nvPr/>
        </p:nvSpPr>
        <p:spPr>
          <a:xfrm>
            <a:off x="1972970" y="317625"/>
            <a:ext cx="7000909" cy="1115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Arial" charset="0"/>
              </a:rPr>
              <a:t>Вклад</a:t>
            </a:r>
            <a:r>
              <a:rPr kumimoji="0" lang="ru-RU" sz="36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Arial" charset="0"/>
              </a:rPr>
              <a:t> лекарственных препаратов в увеличение выживаемости</a:t>
            </a:r>
            <a:endParaRPr kumimoji="0" lang="ru-RU" sz="36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Arial" charset="0"/>
            </a:endParaRPr>
          </a:p>
        </p:txBody>
      </p:sp>
      <p:pic>
        <p:nvPicPr>
          <p:cNvPr id="3" name="Рисунок 2" descr="301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18818">
            <a:off x="2133600" y="1054396"/>
            <a:ext cx="1219200" cy="12192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8569842" y="6432699"/>
            <a:ext cx="265814" cy="24454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552661" y="6436242"/>
            <a:ext cx="265814" cy="24454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087832" y="6429154"/>
            <a:ext cx="265814" cy="24454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831" y="2360429"/>
            <a:ext cx="62200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ru-RU" sz="2400" b="1" dirty="0" smtClean="0">
                <a:latin typeface="Constantia" pitchFamily="18" charset="0"/>
              </a:rPr>
              <a:t>Эффективность новых препаратов повышается на %%, при этом цена возрастает в разы, а иногда в 100 раз.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ru-RU" sz="2400" b="1" dirty="0" smtClean="0">
                <a:latin typeface="Constantia" pitchFamily="18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467833" y="3693043"/>
            <a:ext cx="6815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Успех лечения онкологических пациентов во многом зависит от стадии, на которой онкологическое заболевание было обнаружено. Поэтому своевременный скрининг имеет значительное влияние на показатели смертности и выживаемости онкологических пациентов.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ussia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6000" contrast="-36000"/>
          </a:blip>
          <a:stretch>
            <a:fillRect/>
          </a:stretch>
        </p:blipFill>
        <p:spPr>
          <a:xfrm>
            <a:off x="0" y="1643050"/>
            <a:ext cx="9144000" cy="5381897"/>
          </a:xfrm>
          <a:prstGeom prst="rect">
            <a:avLst/>
          </a:prstGeom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424763" y="180754"/>
            <a:ext cx="77192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национальная онкологическая программа  в России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1357313"/>
            <a:ext cx="9001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 действовала  с 2009г. до конца 2014г. в 64-х субъектах России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 было потрачено более 47 </a:t>
            </a:r>
            <a:r>
              <a:rPr lang="ru-RU" sz="2400" b="1" dirty="0" err="1">
                <a:latin typeface="Constantia" pitchFamily="18" charset="0"/>
              </a:rPr>
              <a:t>млрд</a:t>
            </a:r>
            <a:r>
              <a:rPr lang="ru-RU" sz="2400" b="1" dirty="0">
                <a:latin typeface="Constantia" pitchFamily="18" charset="0"/>
              </a:rPr>
              <a:t> руб. [в т.ч. на эти средства было закуплено и установлено около 400 тыс. единиц медицинского оборудования: компьютерные и магнитно-резонансные томографы, рентгенологические приборы, </a:t>
            </a:r>
            <a:r>
              <a:rPr lang="ru-RU" sz="2400" b="1" dirty="0" err="1">
                <a:latin typeface="Constantia" pitchFamily="18" charset="0"/>
              </a:rPr>
              <a:t>видеоэндоскопические</a:t>
            </a:r>
            <a:r>
              <a:rPr lang="ru-RU" sz="2400" b="1" dirty="0">
                <a:latin typeface="Constantia" pitchFamily="18" charset="0"/>
              </a:rPr>
              <a:t> комплексы]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 за 5 лет программы смертность от рака сократилась лишь на 1% </a:t>
            </a:r>
          </a:p>
          <a:p>
            <a:endParaRPr lang="ru-RU" sz="2400" b="1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 с 2015г финансирование помощи онкологическим больным осуществляется за счет обязательного медицинского страхования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ussia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6000" contrast="-36000"/>
          </a:blip>
          <a:stretch>
            <a:fillRect/>
          </a:stretch>
        </p:blipFill>
        <p:spPr>
          <a:xfrm>
            <a:off x="0" y="1643050"/>
            <a:ext cx="9144000" cy="53818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3981" y="127591"/>
            <a:ext cx="677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Онкологическая </a:t>
            </a:r>
          </a:p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смертность в России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019" y="2264736"/>
            <a:ext cx="8519365" cy="434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200" b="1" dirty="0" smtClean="0">
                <a:latin typeface="Constantia" pitchFamily="18" charset="0"/>
              </a:rPr>
              <a:t>26% онкологических больных в России умирают в течение года после того, как им был поставлен [показатель значительно разнится по регионам] </a:t>
            </a:r>
          </a:p>
          <a:p>
            <a:pPr marL="514350" indent="-514350"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200" b="1" dirty="0" smtClean="0">
                <a:latin typeface="Constantia" pitchFamily="18" charset="0"/>
              </a:rPr>
              <a:t> общий риск смерти от рака составляет около 60%, [к примеру, в Великобритании и США - 40% и 33%] </a:t>
            </a:r>
          </a:p>
          <a:p>
            <a:pPr marL="514350" indent="-514350"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200" b="1" dirty="0" smtClean="0">
                <a:latin typeface="Constantia" pitchFamily="18" charset="0"/>
              </a:rPr>
              <a:t> несмотря на статус развивающейся страны с высоким уровнем доходов, продолжительность жизни в стране не растет соответственно росту благосостояния страны [на онкологические заболевания приходится 15% всех смертей]</a:t>
            </a:r>
            <a:endParaRPr lang="ru-RU" sz="2200" b="1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6488668"/>
            <a:ext cx="3143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nstantia" pitchFamily="18" charset="0"/>
              </a:rPr>
              <a:t>Lancet Oncology</a:t>
            </a:r>
            <a:r>
              <a:rPr lang="ru-RU" sz="1400" b="1" dirty="0" smtClean="0">
                <a:latin typeface="Constantia" pitchFamily="18" charset="0"/>
              </a:rPr>
              <a:t>,</a:t>
            </a:r>
            <a:r>
              <a:rPr lang="en-US" sz="1400" b="1" dirty="0" smtClean="0">
                <a:latin typeface="Constantia" pitchFamily="18" charset="0"/>
              </a:rPr>
              <a:t> 04/2015</a:t>
            </a:r>
            <a:endParaRPr lang="ru-RU" sz="1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714488"/>
          <a:ext cx="857256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38893" y="170121"/>
            <a:ext cx="6162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Удельный вес различных методов, применявшихся при радикальном лечении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онк.заболеваний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впервые зарегистрированных в 2014г. в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6488668"/>
            <a:ext cx="878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Constantia" pitchFamily="18" charset="0"/>
              </a:rPr>
              <a:t>Состояние онкологической помощи населению России, МНИОИ им.Герцена, Москва, 2015</a:t>
            </a:r>
            <a:endParaRPr lang="ru-RU" sz="1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lum bright="65000" contrast="-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/>
          <a:stretch/>
        </p:blipFill>
        <p:spPr>
          <a:xfrm>
            <a:off x="681317" y="1764536"/>
            <a:ext cx="8462683" cy="5093464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5302" y="1841242"/>
            <a:ext cx="853794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 2018 г. онкология останется самым большим сегментом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фармрынке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по объему продаж. Аналитики компании прогнозируют увеличение доли этого сегмента рынка в мире с 9% в 2012 г. до 12% к 2018 г.*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 2013 г. глобальный рынок онкологических препаратов составил 91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млрд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долл.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более 9,3% от объема всего фармацевтического рынка.</a:t>
            </a:r>
            <a:r>
              <a:rPr lang="ru-RU" sz="2000" b="1" dirty="0" smtClean="0">
                <a:latin typeface="Constantia" pitchFamily="18" charset="0"/>
              </a:rPr>
              <a:t> </a:t>
            </a:r>
          </a:p>
          <a:p>
            <a:r>
              <a:rPr lang="ru-RU" sz="2000" b="1" dirty="0" smtClean="0">
                <a:latin typeface="Constantia" pitchFamily="18" charset="0"/>
              </a:rPr>
              <a:t>Инвестиции ведущих </a:t>
            </a:r>
            <a:r>
              <a:rPr lang="ru-RU" sz="2000" b="1" dirty="0" err="1" smtClean="0">
                <a:latin typeface="Constantia" pitchFamily="18" charset="0"/>
              </a:rPr>
              <a:t>фармкомпаний</a:t>
            </a:r>
            <a:r>
              <a:rPr lang="ru-RU" sz="2000" b="1" dirty="0" smtClean="0">
                <a:latin typeface="Constantia" pitchFamily="18" charset="0"/>
              </a:rPr>
              <a:t> смещаются в сторону создания </a:t>
            </a:r>
            <a:r>
              <a:rPr lang="ru-RU" sz="2000" b="1" dirty="0" err="1" smtClean="0">
                <a:latin typeface="Constantia" pitchFamily="18" charset="0"/>
              </a:rPr>
              <a:t>таргетных</a:t>
            </a:r>
            <a:r>
              <a:rPr lang="ru-RU" sz="2000" b="1" dirty="0" smtClean="0">
                <a:latin typeface="Constantia" pitchFamily="18" charset="0"/>
              </a:rPr>
              <a:t> препаратов, которые за последние 10 лет совершили настоящий прорыв на рынке, увеличив свою долю с 11 до 46%.</a:t>
            </a:r>
          </a:p>
          <a:p>
            <a:r>
              <a:rPr lang="ru-RU" sz="2000" b="1" dirty="0" smtClean="0">
                <a:latin typeface="Constantia" pitchFamily="18" charset="0"/>
              </a:rPr>
              <a:t>Доли биопрепаратов, наоборот, за последние 10 лет снизилась с 50% в 2003 г. до 47% - в 2013 г.**</a:t>
            </a:r>
          </a:p>
          <a:p>
            <a:r>
              <a:rPr lang="ru-RU" sz="2000" b="1" dirty="0" smtClean="0">
                <a:latin typeface="Constantia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9765" y="6334780"/>
            <a:ext cx="1654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400" b="1" dirty="0" err="1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EvaluatePharma</a:t>
            </a:r>
            <a:endParaRPr lang="ru-RU" sz="1400" b="1" dirty="0" smtClean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**IMS MIDAS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Фармацевтика </a:t>
            </a:r>
          </a:p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онкологии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15988"/>
          <a:ext cx="9144000" cy="60702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5998"/>
                <a:gridCol w="5486400"/>
                <a:gridCol w="1371602"/>
              </a:tblGrid>
              <a:tr h="296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Препарат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46919" marB="46919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Показания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46919" marB="46919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Дата одобрения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46919" marB="46919" anchor="ctr">
                    <a:solidFill>
                      <a:srgbClr val="3A5896"/>
                    </a:solidFill>
                  </a:tcPr>
                </a:tc>
              </a:tr>
              <a:tr h="2696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Новые варианты терапии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Осимертиниб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Tagrisso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AstraZeneca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Метастатический EGFR T790M-позитивный НМРЛ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[согласно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одобренному тесту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FDA],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с прогрессией во время или после терапии ингибиторами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тирозинкиназ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– EGFR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блокаторами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Ноябрь 2015 г.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102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Даратумумаб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 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Darzalex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Janssen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Biotech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Множественная миелома после трех и более предшествующих линий терапии, включая ингибиторы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протеасом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 иммуномодулирующие препараты, или заболевание с двойной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рефрактерностью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к ингибиторам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протеасом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 иммуномодулирующим препаратам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Ноябрь 2015 г.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697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Иксазомиб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 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Ninlaro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Takeda Pharmaceuticals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Company]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 комбинации с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леналидомидом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дексаметазоном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для лечения множественной миеломы после одной и более предшествующих линий терапии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Ноябрь 2015 г.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483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Нецитумумаб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Portrazza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Eli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Lilly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 комбинации с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гемцитабином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цисплатином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для первой линии терапии метастатического плоскоклеточного НМРЛ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Ноябрь 2015 г.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483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Алектиниб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Alecensa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капс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.,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Genentech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ALK-позитивный метастатический НМРЛ, прогрессирующий на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кризотинибе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или при его непереносимости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Декабрь 2015 г.</a:t>
                      </a:r>
                      <a:endParaRPr lang="ru-RU" sz="12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697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Венетоклакс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Venclexta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таблетки,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AbbVie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 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Inc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.]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ХЛЛ с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делецией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17р, определяемым тестом, одобренным FDA, после одной и более предшествующих терапий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Апрель 2016 г.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483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Кабозантиниб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Cabometyx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Exelixis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Распространенный ПКР после предшествующей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антиангиогенной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терапии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Апрель 2016 г.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  <a:tr h="911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Атезолизумаб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Tecentriq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Genentech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Местнораспространенный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или метастатический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уротелиальный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рак, прогрессирующий во время или после платиносодержащей химиотерапии или в течение 12 мес.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неоадьювантной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или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адьювантной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терапии платиносодержащими препаратами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Май 2016 г.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514" marR="33514" marT="33514" marB="33514" anchor="ctr">
                    <a:solidFill>
                      <a:srgbClr val="3A5896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09553" y="0"/>
            <a:ext cx="7134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Противоопухолевая терапия, одобренная FDA с 1 ноября 2015 г. по 31 октября 2016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print">
            <a:lum bright="65000" contrast="-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/>
          <a:stretch/>
        </p:blipFill>
        <p:spPr>
          <a:xfrm>
            <a:off x="681317" y="1764536"/>
            <a:ext cx="8462683" cy="509346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3035" y="1304034"/>
            <a:ext cx="8247529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лекарственные средства - вещества или их комбинации, вступающие в контакт с организмом человека или животного, проникающие в органы, ткани организма человека или животного, применяемые для профилактики, диагностики [за исключением веществ или их комбинаций, не контактирующих с организмом человека или животного], лечения заболевания, реабилитации, для сохранения, предотвращения или прерывания беременности и полученные из крови, плазмы крови, из органов, тканей организма человека или животного, растений, минералов методами синтеза или с применением биологических технологий.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Constantia" pitchFamily="18" charset="0"/>
              </a:rPr>
              <a:t>лекарственные препараты - лекарственные средства в виде лекарственных форм, применяемые для профилактики, диагностики, лечения заболевания, реабилитации, для сохранения, предотвращения или прерывания беременности.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1670" y="116541"/>
            <a:ext cx="8444753" cy="25639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Лекарственные средства и препараты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89983" y="6581001"/>
            <a:ext cx="6810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Федеральный закон от 12 апреля 2010 г. N 61-ФЗ "Об обращении лекарственных средств"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94259"/>
          <a:ext cx="9143999" cy="65652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30629"/>
                <a:gridCol w="3106685"/>
                <a:gridCol w="3106685"/>
              </a:tblGrid>
              <a:tr h="784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/>
                        <a:t>Новые показания утвержденной ранее терапии</a:t>
                      </a:r>
                      <a:endParaRPr lang="ru-RU" sz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Траметиниб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Mekinist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Novartis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и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Дабрафениб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Tafinlar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Novartis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 комбинации для лечения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резектабельной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или метастатической меланомы с мутацией BRAF V600E или V600K, определенной с помощью одобренного FDA теста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Ноябрь 2015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362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Ниволумаб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 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Opdivo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Bristol-Myers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Squibb]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Распространенный ПКР после предшествующей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антиангиогенной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терапии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Ноябрь 2015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47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Офатумумаб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Arzerra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иньекции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Novartis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Поддерживающая терапия больных с полным или частичным ответом после двух и более линий терапии по поводу рецидивирующего и прогрессирующего ХЛЛ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Январь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421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Эрибулин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 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Halaven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иньекции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Eisai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Нерезектабельная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или метастатическая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липосаркома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после предшествующего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антрациклин-содержащего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режима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Январь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590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Палбоциклиб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Ibrance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капс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.,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Pfizer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 комбинации с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фулвестрантом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для лечения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гормон-рецептор-позитивного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HER2-негативного распространенного или метастатического рака молочной железы, прогрессирующего на эндокринной терапии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Февраль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590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Обинутузумаб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Gazyva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иньекции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Genentech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 комбинации с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бендамустином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после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монотерапии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обинутузумабом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для лечения фолликулярной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лимфомы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рецидивирующей после или при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рефрактерности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к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ретуксимаб-содержащему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режиму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Февраль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590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Эверолимус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Afinitor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Novartis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Прогрессирующая нейроэндокринная опухоль ЖКТ или легкого с высокой дифференцировкой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нерезектабельная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местно-распространенная или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метастатическая]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Февраль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362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Кризотиниб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Xalkori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Pfizer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Метастатический НМРЛ с ROS1-положительной опухолью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Март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362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Ленватиниб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Lenvima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Eisai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 комбинации с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эверолимусом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для распространенного ПКР после одной линии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антиангиогенной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терапии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Май 2016 г.</a:t>
                      </a:r>
                      <a:endParaRPr lang="ru-RU" sz="1000" b="1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70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Ниволумаб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 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Opdivo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Bristol-Myers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Squibb]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Классическая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лимфома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Ходжкина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с рецидивом или прогрессией после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аутологичной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гемопоэтической трансплантации стволовых клеток и использования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брентуксимаб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ведотина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Adcetris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Seattle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Genetics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после трансплантации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Май 2016 г.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590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Тест на EGFR мутации v2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Cobas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Roche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Определение мутаций в гене EGFR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делеции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в 19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экзоне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или замена в 21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экзоне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[L858R]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с целью определения больных метастатическим НМРЛ, подходящих для лечения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эрлотинибом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Тарцева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8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Genentech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Июнь 2016 г.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47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Пембролизумб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Keytruda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0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Merck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Рецидивирующий или метастатический плоскоклеточный рак головы и шеи с прогрессией во время или после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платино-содержащей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химиотерапии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Август 2016 г.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  <a:tr h="37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Атезолизумаб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/>
                      </a:r>
                      <a:br>
                        <a:rPr lang="ru-RU" sz="105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</a:b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[</a:t>
                      </a:r>
                      <a:r>
                        <a:rPr lang="ru-RU" sz="105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Tecentriq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, </a:t>
                      </a:r>
                      <a:r>
                        <a:rPr lang="ru-RU" sz="1050" b="1" dirty="0" err="1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Genentech</a:t>
                      </a: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]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Метастатический НМРЛ, прогрессирующий во время или после </a:t>
                      </a:r>
                      <a:r>
                        <a:rPr lang="ru-RU" sz="800" b="1" dirty="0" err="1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платино-содержащей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химиотерапии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Октябрь 2016 г.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14862" marR="14862" marT="14862" marB="14862" anchor="ctr">
                    <a:solidFill>
                      <a:srgbClr val="3A5896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60158" y="0"/>
            <a:ext cx="6156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Новые показания утвержденной ранее терапии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04037" y="3498112"/>
            <a:ext cx="8484782" cy="30940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905033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Иммунотерапия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1237" y="1694030"/>
            <a:ext cx="853794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объявлена ASCO главным д</a:t>
            </a:r>
            <a:r>
              <a:rPr lang="ru-RU" sz="2400" b="1" dirty="0" smtClean="0">
                <a:latin typeface="Constantia" pitchFamily="18" charset="0"/>
              </a:rPr>
              <a:t>остижением 2017г.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поиски препаратов, направленно действующих на иммунную систему, для борьбы с онкологическими заболеваниями продолжались более 100 лет</a:t>
            </a:r>
          </a:p>
          <a:p>
            <a:r>
              <a:rPr lang="ru-RU" sz="2000" b="1" dirty="0" smtClean="0">
                <a:latin typeface="Constantia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0874" y="3486799"/>
            <a:ext cx="850604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Механизм действия - блокирование иммунных контрольных точек. Иммунные контрольные точки являются специальными белками, которые действуют на иммунную систему как тормоз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- 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ни не дают иммунной системе проявлять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гиперактивность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которая может привести к избыточному воспалению. Таким образом,  лечение с использованием ингибиторов иммунных контрольных точек заставляет иммунную систему бороться с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онкологическим процессом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67023" y="191386"/>
            <a:ext cx="7176977" cy="165867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Иммуноонкологические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» препараты</a:t>
            </a:r>
            <a:endParaRPr lang="ru-RU" sz="4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84790" y="2073349"/>
            <a:ext cx="8144843" cy="5532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b="1" dirty="0" smtClean="0">
                <a:latin typeface="Constantia" pitchFamily="18" charset="0"/>
              </a:rPr>
              <a:t>ингибитор </a:t>
            </a:r>
            <a:r>
              <a:rPr lang="en-US" sz="3200" b="1" dirty="0" smtClean="0">
                <a:latin typeface="Constantia" pitchFamily="18" charset="0"/>
              </a:rPr>
              <a:t>CTLA4</a:t>
            </a:r>
            <a:r>
              <a:rPr lang="ru-RU" sz="3200" b="1" dirty="0" smtClean="0">
                <a:latin typeface="Constantia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latin typeface="Constantia" pitchFamily="18" charset="0"/>
            </a:endParaRPr>
          </a:p>
          <a:p>
            <a:r>
              <a:rPr lang="ru-RU" sz="2800" b="1" dirty="0" smtClean="0">
                <a:latin typeface="Constantia" pitchFamily="18" charset="0"/>
              </a:rPr>
              <a:t>- </a:t>
            </a:r>
            <a:r>
              <a:rPr lang="ru-RU" sz="2800" b="1" dirty="0" err="1" smtClean="0">
                <a:latin typeface="Constantia" pitchFamily="18" charset="0"/>
              </a:rPr>
              <a:t>ипилимумаб</a:t>
            </a:r>
            <a:r>
              <a:rPr lang="ru-RU" sz="2800" b="1" dirty="0" smtClean="0">
                <a:latin typeface="Constantia" pitchFamily="18" charset="0"/>
              </a:rPr>
              <a:t> [</a:t>
            </a:r>
            <a:r>
              <a:rPr lang="ru-RU" sz="2800" b="1" dirty="0" err="1" smtClean="0">
                <a:latin typeface="Constantia" pitchFamily="18" charset="0"/>
              </a:rPr>
              <a:t>Ервой</a:t>
            </a:r>
            <a:r>
              <a:rPr lang="ru-RU" sz="2800" b="1" dirty="0" smtClean="0">
                <a:latin typeface="Constantia" pitchFamily="18" charset="0"/>
              </a:rPr>
              <a:t>] одобрен FDA в 2011 г. 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Constantia" pitchFamily="18" charset="0"/>
              </a:rPr>
              <a:t>ингибиторы </a:t>
            </a:r>
            <a:r>
              <a:rPr lang="en-US" sz="3200" b="1" dirty="0" smtClean="0">
                <a:latin typeface="Constantia" pitchFamily="18" charset="0"/>
              </a:rPr>
              <a:t>PD1/PDL1</a:t>
            </a:r>
            <a:r>
              <a:rPr lang="ru-RU" sz="3200" b="1" dirty="0" smtClean="0">
                <a:latin typeface="Constantia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endParaRPr lang="ru-RU" sz="2800" b="1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ru-RU" sz="2800" b="1" dirty="0" err="1" smtClean="0">
                <a:latin typeface="Constantia" pitchFamily="18" charset="0"/>
              </a:rPr>
              <a:t>пембролизумаб</a:t>
            </a:r>
            <a:r>
              <a:rPr lang="ru-RU" sz="2800" b="1" dirty="0" smtClean="0">
                <a:latin typeface="Constantia" pitchFamily="18" charset="0"/>
              </a:rPr>
              <a:t> [</a:t>
            </a:r>
            <a:r>
              <a:rPr lang="ru-RU" sz="2800" b="1" dirty="0" err="1" smtClean="0">
                <a:latin typeface="Constantia" pitchFamily="18" charset="0"/>
              </a:rPr>
              <a:t>Китруда</a:t>
            </a:r>
            <a:r>
              <a:rPr lang="ru-RU" sz="2800" b="1" dirty="0" smtClean="0">
                <a:latin typeface="Constantia" pitchFamily="18" charset="0"/>
              </a:rPr>
              <a:t>] одобрен в сентябре 2014г.</a:t>
            </a:r>
          </a:p>
          <a:p>
            <a:r>
              <a:rPr lang="ru-RU" sz="2800" b="1" dirty="0" smtClean="0">
                <a:latin typeface="Constantia" pitchFamily="18" charset="0"/>
              </a:rPr>
              <a:t>- </a:t>
            </a:r>
            <a:r>
              <a:rPr lang="ru-RU" sz="2800" b="1" dirty="0" err="1" smtClean="0">
                <a:latin typeface="Constantia" pitchFamily="18" charset="0"/>
              </a:rPr>
              <a:t>ниволумаб</a:t>
            </a:r>
            <a:r>
              <a:rPr lang="ru-RU" sz="2800" b="1" dirty="0" smtClean="0">
                <a:latin typeface="Constantia" pitchFamily="18" charset="0"/>
              </a:rPr>
              <a:t> [</a:t>
            </a:r>
            <a:r>
              <a:rPr lang="ru-RU" sz="2800" b="1" dirty="0" err="1" smtClean="0">
                <a:latin typeface="Constantia" pitchFamily="18" charset="0"/>
              </a:rPr>
              <a:t>Опдиво</a:t>
            </a:r>
            <a:r>
              <a:rPr lang="ru-RU" sz="2800" b="1" dirty="0" smtClean="0">
                <a:latin typeface="Constantia" pitchFamily="18" charset="0"/>
              </a:rPr>
              <a:t>] одобрены в декабре 2014 г.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Механизм действия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713" y="1616149"/>
            <a:ext cx="88462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Constantia" pitchFamily="18" charset="0"/>
              </a:rPr>
              <a:t>Наиболее изучены </a:t>
            </a:r>
          </a:p>
          <a:p>
            <a:r>
              <a:rPr lang="ru-RU" sz="2600" b="1" dirty="0" smtClean="0">
                <a:latin typeface="Constantia" pitchFamily="18" charset="0"/>
              </a:rPr>
              <a:t>«контрольные» точки иммунитета:</a:t>
            </a:r>
          </a:p>
          <a:p>
            <a:pPr lvl="1">
              <a:buFont typeface="Wingdings" pitchFamily="2" charset="2"/>
              <a:buChar char="§"/>
            </a:pPr>
            <a:r>
              <a:rPr lang="ru-RU" sz="2800" b="1" dirty="0" smtClean="0">
                <a:latin typeface="Constantia" pitchFamily="18" charset="0"/>
              </a:rPr>
              <a:t>белок CTLA-4</a:t>
            </a:r>
            <a:r>
              <a:rPr lang="ru-RU" sz="2000" b="1" dirty="0" smtClean="0">
                <a:latin typeface="Constantia" pitchFamily="18" charset="0"/>
              </a:rPr>
              <a:t> </a:t>
            </a:r>
          </a:p>
          <a:p>
            <a:pPr lvl="1"/>
            <a:r>
              <a:rPr lang="ru-RU" sz="2000" b="1" dirty="0" smtClean="0">
                <a:latin typeface="Constantia" pitchFamily="18" charset="0"/>
                <a:cs typeface="Arial" pitchFamily="34" charset="0"/>
              </a:rPr>
              <a:t>	главный негативный регулятор </a:t>
            </a:r>
            <a:r>
              <a:rPr lang="ru-RU" sz="2000" b="1" dirty="0" err="1" smtClean="0">
                <a:latin typeface="Constantia" pitchFamily="18" charset="0"/>
                <a:cs typeface="Arial" pitchFamily="34" charset="0"/>
              </a:rPr>
              <a:t>Т-клеточной</a:t>
            </a:r>
            <a:r>
              <a:rPr lang="ru-RU" sz="2000" b="1" dirty="0" smtClean="0">
                <a:latin typeface="Constantia" pitchFamily="18" charset="0"/>
                <a:cs typeface="Arial" pitchFamily="34" charset="0"/>
              </a:rPr>
              <a:t> активности для 	предотвращения развития аутоиммунного ответа</a:t>
            </a:r>
            <a:endParaRPr lang="ru-RU" sz="2000" b="1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800" b="1" dirty="0" smtClean="0">
                <a:latin typeface="Constantia" pitchFamily="18" charset="0"/>
              </a:rPr>
              <a:t>PD-1 сигнальный путь программируемой клеточный гибели </a:t>
            </a:r>
          </a:p>
          <a:p>
            <a:pPr lvl="2"/>
            <a:r>
              <a:rPr lang="ru-RU" sz="2000" b="1" dirty="0" smtClean="0">
                <a:latin typeface="Constantia" pitchFamily="18" charset="0"/>
              </a:rPr>
              <a:t>при активации рецептора PD-1 его специфическими </a:t>
            </a:r>
            <a:r>
              <a:rPr lang="ru-RU" sz="2000" b="1" dirty="0" err="1" smtClean="0">
                <a:latin typeface="Constantia" pitchFamily="18" charset="0"/>
              </a:rPr>
              <a:t>лигандами</a:t>
            </a:r>
            <a:r>
              <a:rPr lang="ru-RU" sz="2000" b="1" dirty="0" smtClean="0">
                <a:latin typeface="Constantia" pitchFamily="18" charset="0"/>
              </a:rPr>
              <a:t> [PD-L1, PDL2] запускаются процессы </a:t>
            </a:r>
            <a:r>
              <a:rPr lang="ru-RU" sz="2000" b="1" dirty="0" err="1" smtClean="0">
                <a:latin typeface="Constantia" pitchFamily="18" charset="0"/>
              </a:rPr>
              <a:t>апоптоза</a:t>
            </a:r>
            <a:r>
              <a:rPr lang="ru-RU" sz="2000" b="1" dirty="0" smtClean="0">
                <a:latin typeface="Constantia" pitchFamily="18" charset="0"/>
              </a:rPr>
              <a:t> цитотоксических лимфоцитов</a:t>
            </a:r>
          </a:p>
          <a:p>
            <a:pPr lvl="2"/>
            <a:r>
              <a:rPr lang="ru" sz="2000" b="1" dirty="0" smtClean="0">
                <a:latin typeface="Constantia" pitchFamily="18" charset="0"/>
              </a:rPr>
              <a:t>Нормальная физиологическая роль  -  ограничние  активности Т-клеток в периферических тканях во время воспалительной реакции на инфекцию, а также ограничение  аутоиммунитета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47" y="969874"/>
            <a:ext cx="2687465" cy="143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/>
        </p:nvSpPr>
        <p:spPr bwMode="auto">
          <a:xfrm>
            <a:off x="1339849" y="2882942"/>
            <a:ext cx="2884488" cy="966788"/>
          </a:xfrm>
          <a:prstGeom prst="triangle">
            <a:avLst>
              <a:gd name="adj" fmla="val 50000"/>
            </a:avLst>
          </a:prstGeom>
          <a:solidFill>
            <a:schemeClr val="tx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endParaRPr lang="en-US" altLang="en-US" sz="14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4760912" y="2892467"/>
            <a:ext cx="2884487" cy="965200"/>
          </a:xfrm>
          <a:prstGeom prst="triangle">
            <a:avLst>
              <a:gd name="adj" fmla="val 50000"/>
            </a:avLst>
          </a:prstGeom>
          <a:solidFill>
            <a:schemeClr val="tx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endParaRPr lang="en-US" altLang="en-US" sz="1400">
              <a:solidFill>
                <a:schemeClr val="bg2"/>
              </a:solidFill>
              <a:ea typeface="MS PGothic" pitchFamily="34" charset="-12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83337" y="2182855"/>
            <a:ext cx="1039812" cy="1144587"/>
            <a:chOff x="6244431" y="2503487"/>
            <a:chExt cx="1040210" cy="1144985"/>
          </a:xfrm>
        </p:grpSpPr>
        <p:sp>
          <p:nvSpPr>
            <p:cNvPr id="93" name="Freeform 92"/>
            <p:cNvSpPr/>
            <p:nvPr/>
          </p:nvSpPr>
          <p:spPr bwMode="auto">
            <a:xfrm>
              <a:off x="6244431" y="2503487"/>
              <a:ext cx="1040210" cy="1144985"/>
            </a:xfrm>
            <a:custGeom>
              <a:avLst/>
              <a:gdLst>
                <a:gd name="connsiteX0" fmla="*/ 115888 w 1040210"/>
                <a:gd name="connsiteY0" fmla="*/ 384969 h 1144985"/>
                <a:gd name="connsiteX1" fmla="*/ 123032 w 1040210"/>
                <a:gd name="connsiteY1" fmla="*/ 330201 h 1144985"/>
                <a:gd name="connsiteX2" fmla="*/ 103982 w 1040210"/>
                <a:gd name="connsiteY2" fmla="*/ 265907 h 1144985"/>
                <a:gd name="connsiteX3" fmla="*/ 89694 w 1040210"/>
                <a:gd name="connsiteY3" fmla="*/ 218282 h 1144985"/>
                <a:gd name="connsiteX4" fmla="*/ 125413 w 1040210"/>
                <a:gd name="connsiteY4" fmla="*/ 213519 h 1144985"/>
                <a:gd name="connsiteX5" fmla="*/ 180182 w 1040210"/>
                <a:gd name="connsiteY5" fmla="*/ 246857 h 1144985"/>
                <a:gd name="connsiteX6" fmla="*/ 227807 w 1040210"/>
                <a:gd name="connsiteY6" fmla="*/ 270669 h 1144985"/>
                <a:gd name="connsiteX7" fmla="*/ 244475 w 1040210"/>
                <a:gd name="connsiteY7" fmla="*/ 273051 h 1144985"/>
                <a:gd name="connsiteX8" fmla="*/ 318294 w 1040210"/>
                <a:gd name="connsiteY8" fmla="*/ 232569 h 1144985"/>
                <a:gd name="connsiteX9" fmla="*/ 449263 w 1040210"/>
                <a:gd name="connsiteY9" fmla="*/ 184944 h 1144985"/>
                <a:gd name="connsiteX10" fmla="*/ 539750 w 1040210"/>
                <a:gd name="connsiteY10" fmla="*/ 184944 h 1144985"/>
                <a:gd name="connsiteX11" fmla="*/ 601663 w 1040210"/>
                <a:gd name="connsiteY11" fmla="*/ 118269 h 1144985"/>
                <a:gd name="connsiteX12" fmla="*/ 646907 w 1040210"/>
                <a:gd name="connsiteY12" fmla="*/ 34926 h 1144985"/>
                <a:gd name="connsiteX13" fmla="*/ 718344 w 1040210"/>
                <a:gd name="connsiteY13" fmla="*/ 3969 h 1144985"/>
                <a:gd name="connsiteX14" fmla="*/ 758825 w 1040210"/>
                <a:gd name="connsiteY14" fmla="*/ 11113 h 1144985"/>
                <a:gd name="connsiteX15" fmla="*/ 763588 w 1040210"/>
                <a:gd name="connsiteY15" fmla="*/ 70644 h 1144985"/>
                <a:gd name="connsiteX16" fmla="*/ 799307 w 1040210"/>
                <a:gd name="connsiteY16" fmla="*/ 130176 h 1144985"/>
                <a:gd name="connsiteX17" fmla="*/ 837407 w 1040210"/>
                <a:gd name="connsiteY17" fmla="*/ 158751 h 1144985"/>
                <a:gd name="connsiteX18" fmla="*/ 920750 w 1040210"/>
                <a:gd name="connsiteY18" fmla="*/ 158751 h 1144985"/>
                <a:gd name="connsiteX19" fmla="*/ 965994 w 1040210"/>
                <a:gd name="connsiteY19" fmla="*/ 175419 h 1144985"/>
                <a:gd name="connsiteX20" fmla="*/ 968375 w 1040210"/>
                <a:gd name="connsiteY20" fmla="*/ 215901 h 1144985"/>
                <a:gd name="connsiteX21" fmla="*/ 946944 w 1040210"/>
                <a:gd name="connsiteY21" fmla="*/ 275432 h 1144985"/>
                <a:gd name="connsiteX22" fmla="*/ 946944 w 1040210"/>
                <a:gd name="connsiteY22" fmla="*/ 334963 h 1144985"/>
                <a:gd name="connsiteX23" fmla="*/ 982663 w 1040210"/>
                <a:gd name="connsiteY23" fmla="*/ 401638 h 1144985"/>
                <a:gd name="connsiteX24" fmla="*/ 1008857 w 1040210"/>
                <a:gd name="connsiteY24" fmla="*/ 523082 h 1144985"/>
                <a:gd name="connsiteX25" fmla="*/ 999332 w 1040210"/>
                <a:gd name="connsiteY25" fmla="*/ 727869 h 1144985"/>
                <a:gd name="connsiteX26" fmla="*/ 989807 w 1040210"/>
                <a:gd name="connsiteY26" fmla="*/ 765969 h 1144985"/>
                <a:gd name="connsiteX27" fmla="*/ 1006475 w 1040210"/>
                <a:gd name="connsiteY27" fmla="*/ 811213 h 1144985"/>
                <a:gd name="connsiteX28" fmla="*/ 1039813 w 1040210"/>
                <a:gd name="connsiteY28" fmla="*/ 856457 h 1144985"/>
                <a:gd name="connsiteX29" fmla="*/ 1004094 w 1040210"/>
                <a:gd name="connsiteY29" fmla="*/ 899319 h 1144985"/>
                <a:gd name="connsiteX30" fmla="*/ 937419 w 1040210"/>
                <a:gd name="connsiteY30" fmla="*/ 908844 h 1144985"/>
                <a:gd name="connsiteX31" fmla="*/ 885032 w 1040210"/>
                <a:gd name="connsiteY31" fmla="*/ 915988 h 1144985"/>
                <a:gd name="connsiteX32" fmla="*/ 851694 w 1040210"/>
                <a:gd name="connsiteY32" fmla="*/ 949326 h 1144985"/>
                <a:gd name="connsiteX33" fmla="*/ 763588 w 1040210"/>
                <a:gd name="connsiteY33" fmla="*/ 999332 h 1144985"/>
                <a:gd name="connsiteX34" fmla="*/ 699294 w 1040210"/>
                <a:gd name="connsiteY34" fmla="*/ 1068388 h 1144985"/>
                <a:gd name="connsiteX35" fmla="*/ 658813 w 1040210"/>
                <a:gd name="connsiteY35" fmla="*/ 1082676 h 1144985"/>
                <a:gd name="connsiteX36" fmla="*/ 604044 w 1040210"/>
                <a:gd name="connsiteY36" fmla="*/ 1051719 h 1144985"/>
                <a:gd name="connsiteX37" fmla="*/ 573088 w 1040210"/>
                <a:gd name="connsiteY37" fmla="*/ 1058863 h 1144985"/>
                <a:gd name="connsiteX38" fmla="*/ 494507 w 1040210"/>
                <a:gd name="connsiteY38" fmla="*/ 1120776 h 1144985"/>
                <a:gd name="connsiteX39" fmla="*/ 461169 w 1040210"/>
                <a:gd name="connsiteY39" fmla="*/ 1137444 h 1144985"/>
                <a:gd name="connsiteX40" fmla="*/ 413544 w 1040210"/>
                <a:gd name="connsiteY40" fmla="*/ 1075532 h 1144985"/>
                <a:gd name="connsiteX41" fmla="*/ 332582 w 1040210"/>
                <a:gd name="connsiteY41" fmla="*/ 1006476 h 1144985"/>
                <a:gd name="connsiteX42" fmla="*/ 268288 w 1040210"/>
                <a:gd name="connsiteY42" fmla="*/ 1027907 h 1144985"/>
                <a:gd name="connsiteX43" fmla="*/ 237332 w 1040210"/>
                <a:gd name="connsiteY43" fmla="*/ 996951 h 1144985"/>
                <a:gd name="connsiteX44" fmla="*/ 225425 w 1040210"/>
                <a:gd name="connsiteY44" fmla="*/ 961232 h 1144985"/>
                <a:gd name="connsiteX45" fmla="*/ 184944 w 1040210"/>
                <a:gd name="connsiteY45" fmla="*/ 942182 h 1144985"/>
                <a:gd name="connsiteX46" fmla="*/ 123032 w 1040210"/>
                <a:gd name="connsiteY46" fmla="*/ 865982 h 1144985"/>
                <a:gd name="connsiteX47" fmla="*/ 84932 w 1040210"/>
                <a:gd name="connsiteY47" fmla="*/ 770732 h 1144985"/>
                <a:gd name="connsiteX48" fmla="*/ 77788 w 1040210"/>
                <a:gd name="connsiteY48" fmla="*/ 718344 h 1144985"/>
                <a:gd name="connsiteX49" fmla="*/ 53975 w 1040210"/>
                <a:gd name="connsiteY49" fmla="*/ 654051 h 1144985"/>
                <a:gd name="connsiteX50" fmla="*/ 6350 w 1040210"/>
                <a:gd name="connsiteY50" fmla="*/ 534988 h 1144985"/>
                <a:gd name="connsiteX51" fmla="*/ 15875 w 1040210"/>
                <a:gd name="connsiteY51" fmla="*/ 423069 h 1144985"/>
                <a:gd name="connsiteX52" fmla="*/ 34925 w 1040210"/>
                <a:gd name="connsiteY52" fmla="*/ 384969 h 1144985"/>
                <a:gd name="connsiteX53" fmla="*/ 20638 w 1040210"/>
                <a:gd name="connsiteY53" fmla="*/ 330201 h 1144985"/>
                <a:gd name="connsiteX54" fmla="*/ 39688 w 1040210"/>
                <a:gd name="connsiteY54" fmla="*/ 313532 h 1144985"/>
                <a:gd name="connsiteX55" fmla="*/ 111125 w 1040210"/>
                <a:gd name="connsiteY55" fmla="*/ 323057 h 1144985"/>
                <a:gd name="connsiteX56" fmla="*/ 123032 w 1040210"/>
                <a:gd name="connsiteY56" fmla="*/ 330201 h 114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210" h="1144985">
                  <a:moveTo>
                    <a:pt x="115888" y="384969"/>
                  </a:moveTo>
                  <a:cubicBezTo>
                    <a:pt x="120452" y="367507"/>
                    <a:pt x="125016" y="350045"/>
                    <a:pt x="123032" y="330201"/>
                  </a:cubicBezTo>
                  <a:cubicBezTo>
                    <a:pt x="121048" y="310357"/>
                    <a:pt x="109538" y="284560"/>
                    <a:pt x="103982" y="265907"/>
                  </a:cubicBezTo>
                  <a:cubicBezTo>
                    <a:pt x="98426" y="247254"/>
                    <a:pt x="86122" y="227013"/>
                    <a:pt x="89694" y="218282"/>
                  </a:cubicBezTo>
                  <a:cubicBezTo>
                    <a:pt x="93266" y="209551"/>
                    <a:pt x="110332" y="208757"/>
                    <a:pt x="125413" y="213519"/>
                  </a:cubicBezTo>
                  <a:cubicBezTo>
                    <a:pt x="140494" y="218282"/>
                    <a:pt x="163116" y="237332"/>
                    <a:pt x="180182" y="246857"/>
                  </a:cubicBezTo>
                  <a:cubicBezTo>
                    <a:pt x="197248" y="256382"/>
                    <a:pt x="217092" y="266303"/>
                    <a:pt x="227807" y="270669"/>
                  </a:cubicBezTo>
                  <a:cubicBezTo>
                    <a:pt x="238522" y="275035"/>
                    <a:pt x="229394" y="279401"/>
                    <a:pt x="244475" y="273051"/>
                  </a:cubicBezTo>
                  <a:cubicBezTo>
                    <a:pt x="259556" y="266701"/>
                    <a:pt x="284163" y="247254"/>
                    <a:pt x="318294" y="232569"/>
                  </a:cubicBezTo>
                  <a:cubicBezTo>
                    <a:pt x="352425" y="217885"/>
                    <a:pt x="412354" y="192881"/>
                    <a:pt x="449263" y="184944"/>
                  </a:cubicBezTo>
                  <a:cubicBezTo>
                    <a:pt x="486172" y="177007"/>
                    <a:pt x="514350" y="196056"/>
                    <a:pt x="539750" y="184944"/>
                  </a:cubicBezTo>
                  <a:cubicBezTo>
                    <a:pt x="565150" y="173832"/>
                    <a:pt x="583804" y="143272"/>
                    <a:pt x="601663" y="118269"/>
                  </a:cubicBezTo>
                  <a:cubicBezTo>
                    <a:pt x="619523" y="93266"/>
                    <a:pt x="627460" y="53976"/>
                    <a:pt x="646907" y="34926"/>
                  </a:cubicBezTo>
                  <a:cubicBezTo>
                    <a:pt x="666354" y="15876"/>
                    <a:pt x="699691" y="7938"/>
                    <a:pt x="718344" y="3969"/>
                  </a:cubicBezTo>
                  <a:cubicBezTo>
                    <a:pt x="736997" y="0"/>
                    <a:pt x="751284" y="1"/>
                    <a:pt x="758825" y="11113"/>
                  </a:cubicBezTo>
                  <a:cubicBezTo>
                    <a:pt x="766366" y="22226"/>
                    <a:pt x="756841" y="50800"/>
                    <a:pt x="763588" y="70644"/>
                  </a:cubicBezTo>
                  <a:cubicBezTo>
                    <a:pt x="770335" y="90488"/>
                    <a:pt x="787004" y="115492"/>
                    <a:pt x="799307" y="130176"/>
                  </a:cubicBezTo>
                  <a:cubicBezTo>
                    <a:pt x="811610" y="144861"/>
                    <a:pt x="817167" y="153989"/>
                    <a:pt x="837407" y="158751"/>
                  </a:cubicBezTo>
                  <a:cubicBezTo>
                    <a:pt x="857648" y="163514"/>
                    <a:pt x="899319" y="155973"/>
                    <a:pt x="920750" y="158751"/>
                  </a:cubicBezTo>
                  <a:cubicBezTo>
                    <a:pt x="942181" y="161529"/>
                    <a:pt x="958057" y="165894"/>
                    <a:pt x="965994" y="175419"/>
                  </a:cubicBezTo>
                  <a:cubicBezTo>
                    <a:pt x="973931" y="184944"/>
                    <a:pt x="971550" y="199232"/>
                    <a:pt x="968375" y="215901"/>
                  </a:cubicBezTo>
                  <a:cubicBezTo>
                    <a:pt x="965200" y="232570"/>
                    <a:pt x="950516" y="255588"/>
                    <a:pt x="946944" y="275432"/>
                  </a:cubicBezTo>
                  <a:cubicBezTo>
                    <a:pt x="943372" y="295276"/>
                    <a:pt x="940991" y="313929"/>
                    <a:pt x="946944" y="334963"/>
                  </a:cubicBezTo>
                  <a:cubicBezTo>
                    <a:pt x="952897" y="355997"/>
                    <a:pt x="972344" y="370285"/>
                    <a:pt x="982663" y="401638"/>
                  </a:cubicBezTo>
                  <a:cubicBezTo>
                    <a:pt x="992982" y="432991"/>
                    <a:pt x="1006079" y="468710"/>
                    <a:pt x="1008857" y="523082"/>
                  </a:cubicBezTo>
                  <a:cubicBezTo>
                    <a:pt x="1011635" y="577454"/>
                    <a:pt x="1002507" y="687388"/>
                    <a:pt x="999332" y="727869"/>
                  </a:cubicBezTo>
                  <a:cubicBezTo>
                    <a:pt x="996157" y="768350"/>
                    <a:pt x="988617" y="752078"/>
                    <a:pt x="989807" y="765969"/>
                  </a:cubicBezTo>
                  <a:cubicBezTo>
                    <a:pt x="990997" y="779860"/>
                    <a:pt x="998141" y="796132"/>
                    <a:pt x="1006475" y="811213"/>
                  </a:cubicBezTo>
                  <a:cubicBezTo>
                    <a:pt x="1014809" y="826294"/>
                    <a:pt x="1040210" y="841773"/>
                    <a:pt x="1039813" y="856457"/>
                  </a:cubicBezTo>
                  <a:cubicBezTo>
                    <a:pt x="1039416" y="871141"/>
                    <a:pt x="1021160" y="890588"/>
                    <a:pt x="1004094" y="899319"/>
                  </a:cubicBezTo>
                  <a:cubicBezTo>
                    <a:pt x="987028" y="908050"/>
                    <a:pt x="937419" y="908844"/>
                    <a:pt x="937419" y="908844"/>
                  </a:cubicBezTo>
                  <a:cubicBezTo>
                    <a:pt x="917575" y="911622"/>
                    <a:pt x="899319" y="909241"/>
                    <a:pt x="885032" y="915988"/>
                  </a:cubicBezTo>
                  <a:cubicBezTo>
                    <a:pt x="870745" y="922735"/>
                    <a:pt x="871935" y="935435"/>
                    <a:pt x="851694" y="949326"/>
                  </a:cubicBezTo>
                  <a:cubicBezTo>
                    <a:pt x="831453" y="963217"/>
                    <a:pt x="788988" y="979488"/>
                    <a:pt x="763588" y="999332"/>
                  </a:cubicBezTo>
                  <a:cubicBezTo>
                    <a:pt x="738188" y="1019176"/>
                    <a:pt x="716756" y="1054497"/>
                    <a:pt x="699294" y="1068388"/>
                  </a:cubicBezTo>
                  <a:cubicBezTo>
                    <a:pt x="681832" y="1082279"/>
                    <a:pt x="674688" y="1085454"/>
                    <a:pt x="658813" y="1082676"/>
                  </a:cubicBezTo>
                  <a:cubicBezTo>
                    <a:pt x="642938" y="1079898"/>
                    <a:pt x="618331" y="1055688"/>
                    <a:pt x="604044" y="1051719"/>
                  </a:cubicBezTo>
                  <a:cubicBezTo>
                    <a:pt x="589757" y="1047750"/>
                    <a:pt x="591344" y="1047354"/>
                    <a:pt x="573088" y="1058863"/>
                  </a:cubicBezTo>
                  <a:cubicBezTo>
                    <a:pt x="554832" y="1070372"/>
                    <a:pt x="513160" y="1107679"/>
                    <a:pt x="494507" y="1120776"/>
                  </a:cubicBezTo>
                  <a:cubicBezTo>
                    <a:pt x="475854" y="1133873"/>
                    <a:pt x="474663" y="1144985"/>
                    <a:pt x="461169" y="1137444"/>
                  </a:cubicBezTo>
                  <a:cubicBezTo>
                    <a:pt x="447675" y="1129903"/>
                    <a:pt x="434975" y="1097360"/>
                    <a:pt x="413544" y="1075532"/>
                  </a:cubicBezTo>
                  <a:cubicBezTo>
                    <a:pt x="392113" y="1053704"/>
                    <a:pt x="356791" y="1014413"/>
                    <a:pt x="332582" y="1006476"/>
                  </a:cubicBezTo>
                  <a:cubicBezTo>
                    <a:pt x="308373" y="998539"/>
                    <a:pt x="284163" y="1029495"/>
                    <a:pt x="268288" y="1027907"/>
                  </a:cubicBezTo>
                  <a:cubicBezTo>
                    <a:pt x="252413" y="1026320"/>
                    <a:pt x="244476" y="1008063"/>
                    <a:pt x="237332" y="996951"/>
                  </a:cubicBezTo>
                  <a:cubicBezTo>
                    <a:pt x="230188" y="985839"/>
                    <a:pt x="234156" y="970360"/>
                    <a:pt x="225425" y="961232"/>
                  </a:cubicBezTo>
                  <a:cubicBezTo>
                    <a:pt x="216694" y="952104"/>
                    <a:pt x="202009" y="958057"/>
                    <a:pt x="184944" y="942182"/>
                  </a:cubicBezTo>
                  <a:cubicBezTo>
                    <a:pt x="167879" y="926307"/>
                    <a:pt x="139701" y="894557"/>
                    <a:pt x="123032" y="865982"/>
                  </a:cubicBezTo>
                  <a:cubicBezTo>
                    <a:pt x="106363" y="837407"/>
                    <a:pt x="92473" y="795338"/>
                    <a:pt x="84932" y="770732"/>
                  </a:cubicBezTo>
                  <a:cubicBezTo>
                    <a:pt x="77391" y="746126"/>
                    <a:pt x="82948" y="737791"/>
                    <a:pt x="77788" y="718344"/>
                  </a:cubicBezTo>
                  <a:cubicBezTo>
                    <a:pt x="72628" y="698897"/>
                    <a:pt x="65881" y="684610"/>
                    <a:pt x="53975" y="654051"/>
                  </a:cubicBezTo>
                  <a:cubicBezTo>
                    <a:pt x="42069" y="623492"/>
                    <a:pt x="12700" y="573485"/>
                    <a:pt x="6350" y="534988"/>
                  </a:cubicBezTo>
                  <a:cubicBezTo>
                    <a:pt x="0" y="496491"/>
                    <a:pt x="11113" y="448072"/>
                    <a:pt x="15875" y="423069"/>
                  </a:cubicBezTo>
                  <a:cubicBezTo>
                    <a:pt x="20637" y="398066"/>
                    <a:pt x="34131" y="400447"/>
                    <a:pt x="34925" y="384969"/>
                  </a:cubicBezTo>
                  <a:cubicBezTo>
                    <a:pt x="35719" y="369491"/>
                    <a:pt x="19844" y="342107"/>
                    <a:pt x="20638" y="330201"/>
                  </a:cubicBezTo>
                  <a:cubicBezTo>
                    <a:pt x="21432" y="318295"/>
                    <a:pt x="24607" y="314723"/>
                    <a:pt x="39688" y="313532"/>
                  </a:cubicBezTo>
                  <a:cubicBezTo>
                    <a:pt x="54769" y="312341"/>
                    <a:pt x="97234" y="320279"/>
                    <a:pt x="111125" y="323057"/>
                  </a:cubicBezTo>
                  <a:cubicBezTo>
                    <a:pt x="125016" y="325835"/>
                    <a:pt x="124024" y="328018"/>
                    <a:pt x="123032" y="330201"/>
                  </a:cubicBezTo>
                </a:path>
              </a:pathLst>
            </a:custGeom>
            <a:solidFill>
              <a:schemeClr val="bg2"/>
            </a:solidFill>
            <a:ln w="12700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 rot="2112546">
              <a:off x="6489000" y="2795689"/>
              <a:ext cx="582835" cy="531997"/>
            </a:xfrm>
            <a:custGeom>
              <a:avLst/>
              <a:gdLst>
                <a:gd name="connsiteX0" fmla="*/ 174624 w 389334"/>
                <a:gd name="connsiteY0" fmla="*/ 193675 h 463550"/>
                <a:gd name="connsiteX1" fmla="*/ 203199 w 389334"/>
                <a:gd name="connsiteY1" fmla="*/ 138906 h 463550"/>
                <a:gd name="connsiteX2" fmla="*/ 177006 w 389334"/>
                <a:gd name="connsiteY2" fmla="*/ 88900 h 463550"/>
                <a:gd name="connsiteX3" fmla="*/ 224631 w 389334"/>
                <a:gd name="connsiteY3" fmla="*/ 43656 h 463550"/>
                <a:gd name="connsiteX4" fmla="*/ 286543 w 389334"/>
                <a:gd name="connsiteY4" fmla="*/ 3175 h 463550"/>
                <a:gd name="connsiteX5" fmla="*/ 346074 w 389334"/>
                <a:gd name="connsiteY5" fmla="*/ 24606 h 463550"/>
                <a:gd name="connsiteX6" fmla="*/ 353218 w 389334"/>
                <a:gd name="connsiteY6" fmla="*/ 76993 h 463550"/>
                <a:gd name="connsiteX7" fmla="*/ 346074 w 389334"/>
                <a:gd name="connsiteY7" fmla="*/ 96043 h 463550"/>
                <a:gd name="connsiteX8" fmla="*/ 365124 w 389334"/>
                <a:gd name="connsiteY8" fmla="*/ 179387 h 463550"/>
                <a:gd name="connsiteX9" fmla="*/ 388937 w 389334"/>
                <a:gd name="connsiteY9" fmla="*/ 250825 h 463550"/>
                <a:gd name="connsiteX10" fmla="*/ 362743 w 389334"/>
                <a:gd name="connsiteY10" fmla="*/ 319881 h 463550"/>
                <a:gd name="connsiteX11" fmla="*/ 312737 w 389334"/>
                <a:gd name="connsiteY11" fmla="*/ 369887 h 463550"/>
                <a:gd name="connsiteX12" fmla="*/ 279399 w 389334"/>
                <a:gd name="connsiteY12" fmla="*/ 377031 h 463550"/>
                <a:gd name="connsiteX13" fmla="*/ 248443 w 389334"/>
                <a:gd name="connsiteY13" fmla="*/ 405606 h 463550"/>
                <a:gd name="connsiteX14" fmla="*/ 229393 w 389334"/>
                <a:gd name="connsiteY14" fmla="*/ 450850 h 463550"/>
                <a:gd name="connsiteX15" fmla="*/ 177006 w 389334"/>
                <a:gd name="connsiteY15" fmla="*/ 460375 h 463550"/>
                <a:gd name="connsiteX16" fmla="*/ 72231 w 389334"/>
                <a:gd name="connsiteY16" fmla="*/ 431800 h 463550"/>
                <a:gd name="connsiteX17" fmla="*/ 5556 w 389334"/>
                <a:gd name="connsiteY17" fmla="*/ 369887 h 463550"/>
                <a:gd name="connsiteX18" fmla="*/ 38893 w 389334"/>
                <a:gd name="connsiteY18" fmla="*/ 284162 h 463550"/>
                <a:gd name="connsiteX19" fmla="*/ 174624 w 389334"/>
                <a:gd name="connsiteY19" fmla="*/ 193675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9334" h="463550">
                  <a:moveTo>
                    <a:pt x="174624" y="193675"/>
                  </a:moveTo>
                  <a:cubicBezTo>
                    <a:pt x="202008" y="169466"/>
                    <a:pt x="202802" y="156368"/>
                    <a:pt x="203199" y="138906"/>
                  </a:cubicBezTo>
                  <a:cubicBezTo>
                    <a:pt x="203596" y="121444"/>
                    <a:pt x="173434" y="104775"/>
                    <a:pt x="177006" y="88900"/>
                  </a:cubicBezTo>
                  <a:cubicBezTo>
                    <a:pt x="180578" y="73025"/>
                    <a:pt x="206375" y="57943"/>
                    <a:pt x="224631" y="43656"/>
                  </a:cubicBezTo>
                  <a:cubicBezTo>
                    <a:pt x="242887" y="29369"/>
                    <a:pt x="266303" y="6350"/>
                    <a:pt x="286543" y="3175"/>
                  </a:cubicBezTo>
                  <a:cubicBezTo>
                    <a:pt x="306784" y="0"/>
                    <a:pt x="334962" y="12303"/>
                    <a:pt x="346074" y="24606"/>
                  </a:cubicBezTo>
                  <a:cubicBezTo>
                    <a:pt x="357186" y="36909"/>
                    <a:pt x="353218" y="65087"/>
                    <a:pt x="353218" y="76993"/>
                  </a:cubicBezTo>
                  <a:cubicBezTo>
                    <a:pt x="353218" y="88899"/>
                    <a:pt x="344090" y="78977"/>
                    <a:pt x="346074" y="96043"/>
                  </a:cubicBezTo>
                  <a:cubicBezTo>
                    <a:pt x="348058" y="113109"/>
                    <a:pt x="357980" y="153590"/>
                    <a:pt x="365124" y="179387"/>
                  </a:cubicBezTo>
                  <a:cubicBezTo>
                    <a:pt x="372268" y="205184"/>
                    <a:pt x="389334" y="227409"/>
                    <a:pt x="388937" y="250825"/>
                  </a:cubicBezTo>
                  <a:cubicBezTo>
                    <a:pt x="388540" y="274241"/>
                    <a:pt x="375443" y="300037"/>
                    <a:pt x="362743" y="319881"/>
                  </a:cubicBezTo>
                  <a:cubicBezTo>
                    <a:pt x="350043" y="339725"/>
                    <a:pt x="326628" y="360362"/>
                    <a:pt x="312737" y="369887"/>
                  </a:cubicBezTo>
                  <a:cubicBezTo>
                    <a:pt x="298846" y="379412"/>
                    <a:pt x="290115" y="371078"/>
                    <a:pt x="279399" y="377031"/>
                  </a:cubicBezTo>
                  <a:cubicBezTo>
                    <a:pt x="268683" y="382984"/>
                    <a:pt x="256777" y="393303"/>
                    <a:pt x="248443" y="405606"/>
                  </a:cubicBezTo>
                  <a:cubicBezTo>
                    <a:pt x="240109" y="417909"/>
                    <a:pt x="241299" y="441722"/>
                    <a:pt x="229393" y="450850"/>
                  </a:cubicBezTo>
                  <a:cubicBezTo>
                    <a:pt x="217487" y="459978"/>
                    <a:pt x="203200" y="463550"/>
                    <a:pt x="177006" y="460375"/>
                  </a:cubicBezTo>
                  <a:cubicBezTo>
                    <a:pt x="150812" y="457200"/>
                    <a:pt x="100806" y="446881"/>
                    <a:pt x="72231" y="431800"/>
                  </a:cubicBezTo>
                  <a:cubicBezTo>
                    <a:pt x="43656" y="416719"/>
                    <a:pt x="11112" y="394493"/>
                    <a:pt x="5556" y="369887"/>
                  </a:cubicBezTo>
                  <a:cubicBezTo>
                    <a:pt x="0" y="345281"/>
                    <a:pt x="14287" y="308768"/>
                    <a:pt x="38893" y="284162"/>
                  </a:cubicBezTo>
                  <a:cubicBezTo>
                    <a:pt x="63499" y="259556"/>
                    <a:pt x="147240" y="217884"/>
                    <a:pt x="174624" y="1936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5" name="Title 2"/>
          <p:cNvSpPr>
            <a:spLocks noGrp="1"/>
          </p:cNvSpPr>
          <p:nvPr/>
        </p:nvSpPr>
        <p:spPr bwMode="auto">
          <a:xfrm>
            <a:off x="2302938" y="0"/>
            <a:ext cx="6841062" cy="116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Блокада </a:t>
            </a:r>
            <a:r>
              <a:rPr lang="en-U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CTLA-4 </a:t>
            </a:r>
            <a:r>
              <a:rPr lang="ru-RU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r>
              <a:rPr lang="en-U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PD-1/L1</a:t>
            </a:r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 терапии опухолей</a:t>
            </a:r>
            <a:endParaRPr lang="en-US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72958" y="6550223"/>
            <a:ext cx="35710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itchFamily="34" charset="0"/>
              <a:buNone/>
            </a:pPr>
            <a:r>
              <a:rPr lang="en-US" altLang="en-US" sz="1400" b="1" dirty="0" err="1">
                <a:latin typeface="Constantia" pitchFamily="18" charset="0"/>
              </a:rPr>
              <a:t>Ribas</a:t>
            </a:r>
            <a:r>
              <a:rPr lang="en-US" altLang="en-US" sz="1400" b="1" dirty="0">
                <a:latin typeface="Constantia" pitchFamily="18" charset="0"/>
              </a:rPr>
              <a:t> A. N </a:t>
            </a:r>
            <a:r>
              <a:rPr lang="en-US" altLang="en-US" sz="1400" b="1" dirty="0" err="1">
                <a:latin typeface="Constantia" pitchFamily="18" charset="0"/>
              </a:rPr>
              <a:t>Engl</a:t>
            </a:r>
            <a:r>
              <a:rPr lang="en-US" altLang="en-US" sz="1400" b="1" dirty="0">
                <a:latin typeface="Constantia" pitchFamily="18" charset="0"/>
              </a:rPr>
              <a:t> J Med. </a:t>
            </a:r>
            <a:r>
              <a:rPr lang="en-US" altLang="en-US" sz="1400" b="1" dirty="0" smtClean="0">
                <a:latin typeface="Constantia" pitchFamily="18" charset="0"/>
              </a:rPr>
              <a:t>2012;366:2517-2519</a:t>
            </a:r>
            <a:endParaRPr lang="en-US" altLang="en-US" sz="1400" b="0" dirty="0">
              <a:solidFill>
                <a:srgbClr val="002060"/>
              </a:solidFill>
            </a:endParaRPr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1142976" y="1428736"/>
            <a:ext cx="3195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en-US" sz="2000" b="1" dirty="0" smtClean="0">
                <a:latin typeface="Constantia" pitchFamily="18" charset="0"/>
                <a:ea typeface="MS PGothic" pitchFamily="34" charset="-128"/>
              </a:rPr>
              <a:t>Первичная фаза</a:t>
            </a:r>
            <a:r>
              <a:rPr lang="en-US" altLang="en-US" sz="2000" b="1" dirty="0" smtClean="0">
                <a:latin typeface="Constantia" pitchFamily="18" charset="0"/>
                <a:ea typeface="MS PGothic" pitchFamily="34" charset="-128"/>
              </a:rPr>
              <a:t> </a:t>
            </a:r>
            <a:r>
              <a:rPr lang="en-US" altLang="en-US" sz="2000" b="1" dirty="0">
                <a:latin typeface="Constantia" pitchFamily="18" charset="0"/>
                <a:ea typeface="MS PGothic" pitchFamily="34" charset="-128"/>
              </a:rPr>
              <a:t/>
            </a:r>
            <a:br>
              <a:rPr lang="en-US" altLang="en-US" sz="2000" b="1" dirty="0">
                <a:latin typeface="Constantia" pitchFamily="18" charset="0"/>
                <a:ea typeface="MS PGothic" pitchFamily="34" charset="-128"/>
              </a:rPr>
            </a:br>
            <a:r>
              <a:rPr lang="en-US" altLang="en-US" sz="2000" b="1" dirty="0" smtClean="0">
                <a:latin typeface="Constantia" pitchFamily="18" charset="0"/>
                <a:ea typeface="MS PGothic" pitchFamily="34" charset="-128"/>
              </a:rPr>
              <a:t>[</a:t>
            </a:r>
            <a:r>
              <a:rPr lang="ru-RU" altLang="en-US" sz="2000" b="1" dirty="0" err="1" smtClean="0">
                <a:latin typeface="Constantia" pitchFamily="18" charset="0"/>
                <a:ea typeface="MS PGothic" pitchFamily="34" charset="-128"/>
              </a:rPr>
              <a:t>лимфоузел</a:t>
            </a:r>
            <a:r>
              <a:rPr lang="en-US" altLang="en-US" sz="2000" b="1" dirty="0" smtClean="0">
                <a:latin typeface="Constantia" pitchFamily="18" charset="0"/>
                <a:ea typeface="MS PGothic" pitchFamily="34" charset="-128"/>
              </a:rPr>
              <a:t>]</a:t>
            </a:r>
            <a:endParaRPr lang="en-US" altLang="en-US" sz="2000" b="1" dirty="0"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4786314" y="1428736"/>
            <a:ext cx="347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en-US" sz="2000" b="1" dirty="0" err="1" smtClean="0">
                <a:latin typeface="Constantia" pitchFamily="18" charset="0"/>
                <a:ea typeface="MS PGothic" pitchFamily="34" charset="-128"/>
              </a:rPr>
              <a:t>Эффекторная</a:t>
            </a:r>
            <a:r>
              <a:rPr lang="ru-RU" altLang="en-US" sz="2000" b="1" dirty="0" smtClean="0">
                <a:latin typeface="Constantia" pitchFamily="18" charset="0"/>
                <a:ea typeface="MS PGothic" pitchFamily="34" charset="-128"/>
              </a:rPr>
              <a:t> фаза</a:t>
            </a:r>
            <a:r>
              <a:rPr lang="en-US" altLang="en-US" sz="2000" b="1" dirty="0" smtClean="0">
                <a:latin typeface="Constantia" pitchFamily="18" charset="0"/>
                <a:ea typeface="MS PGothic" pitchFamily="34" charset="-128"/>
              </a:rPr>
              <a:t> </a:t>
            </a:r>
            <a:r>
              <a:rPr lang="en-US" altLang="en-US" sz="2000" b="1" dirty="0">
                <a:latin typeface="Constantia" pitchFamily="18" charset="0"/>
                <a:ea typeface="MS PGothic" pitchFamily="34" charset="-128"/>
              </a:rPr>
              <a:t/>
            </a:r>
            <a:br>
              <a:rPr lang="en-US" altLang="en-US" sz="2000" b="1" dirty="0">
                <a:latin typeface="Constantia" pitchFamily="18" charset="0"/>
                <a:ea typeface="MS PGothic" pitchFamily="34" charset="-128"/>
              </a:rPr>
            </a:br>
            <a:r>
              <a:rPr lang="en-US" altLang="en-US" sz="2000" b="1" dirty="0" smtClean="0">
                <a:latin typeface="Constantia" pitchFamily="18" charset="0"/>
                <a:ea typeface="MS PGothic" pitchFamily="34" charset="-128"/>
              </a:rPr>
              <a:t>[</a:t>
            </a:r>
            <a:r>
              <a:rPr lang="ru-RU" altLang="en-US" sz="2000" b="1" dirty="0" smtClean="0">
                <a:latin typeface="Constantia" pitchFamily="18" charset="0"/>
                <a:ea typeface="MS PGothic" pitchFamily="34" charset="-128"/>
              </a:rPr>
              <a:t>периферические ткани</a:t>
            </a:r>
            <a:r>
              <a:rPr lang="en-US" altLang="en-US" sz="2000" b="1" dirty="0" smtClean="0">
                <a:latin typeface="Constantia" pitchFamily="18" charset="0"/>
                <a:ea typeface="MS PGothic" pitchFamily="34" charset="-128"/>
              </a:rPr>
              <a:t>]</a:t>
            </a:r>
            <a:endParaRPr lang="en-US" altLang="en-US" sz="2000" b="1" dirty="0"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3500430" y="2143116"/>
            <a:ext cx="1762125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en-US" sz="1600" b="1" dirty="0" smtClean="0">
                <a:latin typeface="Constantia" pitchFamily="18" charset="0"/>
                <a:ea typeface="MS PGothic" pitchFamily="34" charset="-128"/>
              </a:rPr>
              <a:t>Миграция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600" b="1" dirty="0" smtClean="0">
                <a:latin typeface="Constantia" pitchFamily="18" charset="0"/>
                <a:ea typeface="MS PGothic" pitchFamily="34" charset="-128"/>
              </a:rPr>
              <a:t>T-</a:t>
            </a:r>
            <a:r>
              <a:rPr lang="ru-RU" altLang="en-US" sz="1600" b="1" dirty="0" smtClean="0">
                <a:latin typeface="Constantia" pitchFamily="18" charset="0"/>
                <a:ea typeface="MS PGothic" pitchFamily="34" charset="-128"/>
              </a:rPr>
              <a:t>клеток</a:t>
            </a:r>
            <a:endParaRPr lang="en-US" altLang="en-US" sz="1600" b="1" dirty="0">
              <a:latin typeface="Constantia" pitchFamily="18" charset="0"/>
              <a:ea typeface="MS PGothic" pitchFamily="34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23937" y="3819567"/>
            <a:ext cx="3465511" cy="2292350"/>
            <a:chOff x="630727" y="4071938"/>
            <a:chExt cx="3465667" cy="2292350"/>
          </a:xfrm>
        </p:grpSpPr>
        <p:sp>
          <p:nvSpPr>
            <p:cNvPr id="63" name="Rounded Rectangle 62"/>
            <p:cNvSpPr/>
            <p:nvPr/>
          </p:nvSpPr>
          <p:spPr bwMode="auto">
            <a:xfrm rot="10800000">
              <a:off x="2991445" y="4078288"/>
              <a:ext cx="1090662" cy="2286000"/>
            </a:xfrm>
            <a:prstGeom prst="roundRect">
              <a:avLst>
                <a:gd name="adj" fmla="val 17128"/>
              </a:avLst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4" name="Left Bracket 63"/>
            <p:cNvSpPr/>
            <p:nvPr/>
          </p:nvSpPr>
          <p:spPr bwMode="auto">
            <a:xfrm>
              <a:off x="2973982" y="4071938"/>
              <a:ext cx="250836" cy="2292350"/>
            </a:xfrm>
            <a:prstGeom prst="leftBracket">
              <a:avLst>
                <a:gd name="adj" fmla="val 75705"/>
              </a:avLst>
            </a:prstGeom>
            <a:solidFill>
              <a:schemeClr val="accent3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5" name="Rounded Rectangle 64"/>
            <p:cNvSpPr>
              <a:spLocks noChangeArrowheads="1"/>
            </p:cNvSpPr>
            <p:nvPr/>
          </p:nvSpPr>
          <p:spPr bwMode="auto">
            <a:xfrm>
              <a:off x="636964" y="4078386"/>
              <a:ext cx="1090612" cy="2285902"/>
            </a:xfrm>
            <a:prstGeom prst="roundRect">
              <a:avLst>
                <a:gd name="adj" fmla="val 1713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chemeClr val="bg2"/>
                </a:solidFill>
                <a:ea typeface="MS PGothic" pitchFamily="34" charset="-128"/>
              </a:endParaRPr>
            </a:p>
          </p:txBody>
        </p:sp>
        <p:sp>
          <p:nvSpPr>
            <p:cNvPr id="66" name="Left Bracket 65"/>
            <p:cNvSpPr/>
            <p:nvPr/>
          </p:nvSpPr>
          <p:spPr bwMode="auto">
            <a:xfrm rot="10800000">
              <a:off x="1489602" y="4071938"/>
              <a:ext cx="250836" cy="2292350"/>
            </a:xfrm>
            <a:prstGeom prst="leftBracket">
              <a:avLst>
                <a:gd name="adj" fmla="val 75705"/>
              </a:avLst>
            </a:prstGeom>
            <a:solidFill>
              <a:schemeClr val="accent2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7" name="Rounded Rectangle 66"/>
            <p:cNvSpPr>
              <a:spLocks noChangeArrowheads="1"/>
            </p:cNvSpPr>
            <p:nvPr/>
          </p:nvSpPr>
          <p:spPr bwMode="auto">
            <a:xfrm>
              <a:off x="632613" y="4078386"/>
              <a:ext cx="3448850" cy="2285902"/>
            </a:xfrm>
            <a:prstGeom prst="roundRect">
              <a:avLst>
                <a:gd name="adj" fmla="val 958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chemeClr val="bg2"/>
                </a:solidFill>
                <a:ea typeface="MS PGothic" pitchFamily="34" charset="-128"/>
              </a:endParaRPr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 rot="20606802">
              <a:off x="2619675" y="5652143"/>
              <a:ext cx="795619" cy="438550"/>
            </a:xfrm>
            <a:custGeom>
              <a:avLst/>
              <a:gdLst>
                <a:gd name="T0" fmla="*/ 1376362 w 1558925"/>
                <a:gd name="T1" fmla="*/ 244475 h 777875"/>
                <a:gd name="T2" fmla="*/ 966787 w 1558925"/>
                <a:gd name="T3" fmla="*/ 244475 h 777875"/>
                <a:gd name="T4" fmla="*/ 766762 w 1558925"/>
                <a:gd name="T5" fmla="*/ 225425 h 777875"/>
                <a:gd name="T6" fmla="*/ 652462 w 1558925"/>
                <a:gd name="T7" fmla="*/ 63500 h 777875"/>
                <a:gd name="T8" fmla="*/ 433387 w 1558925"/>
                <a:gd name="T9" fmla="*/ 25400 h 777875"/>
                <a:gd name="T10" fmla="*/ 71437 w 1558925"/>
                <a:gd name="T11" fmla="*/ 25400 h 777875"/>
                <a:gd name="T12" fmla="*/ 23812 w 1558925"/>
                <a:gd name="T13" fmla="*/ 177800 h 777875"/>
                <a:gd name="T14" fmla="*/ 119062 w 1558925"/>
                <a:gd name="T15" fmla="*/ 301625 h 777875"/>
                <a:gd name="T16" fmla="*/ 357187 w 1558925"/>
                <a:gd name="T17" fmla="*/ 254000 h 777875"/>
                <a:gd name="T18" fmla="*/ 519112 w 1558925"/>
                <a:gd name="T19" fmla="*/ 349250 h 777875"/>
                <a:gd name="T20" fmla="*/ 471487 w 1558925"/>
                <a:gd name="T21" fmla="*/ 482600 h 777875"/>
                <a:gd name="T22" fmla="*/ 233362 w 1558925"/>
                <a:gd name="T23" fmla="*/ 501650 h 777875"/>
                <a:gd name="T24" fmla="*/ 52387 w 1558925"/>
                <a:gd name="T25" fmla="*/ 520700 h 777875"/>
                <a:gd name="T26" fmla="*/ 23812 w 1558925"/>
                <a:gd name="T27" fmla="*/ 682625 h 777875"/>
                <a:gd name="T28" fmla="*/ 195262 w 1558925"/>
                <a:gd name="T29" fmla="*/ 768350 h 777875"/>
                <a:gd name="T30" fmla="*/ 500062 w 1558925"/>
                <a:gd name="T31" fmla="*/ 739775 h 777875"/>
                <a:gd name="T32" fmla="*/ 738187 w 1558925"/>
                <a:gd name="T33" fmla="*/ 615950 h 777875"/>
                <a:gd name="T34" fmla="*/ 938212 w 1558925"/>
                <a:gd name="T35" fmla="*/ 482600 h 777875"/>
                <a:gd name="T36" fmla="*/ 1395412 w 1558925"/>
                <a:gd name="T37" fmla="*/ 520700 h 777875"/>
                <a:gd name="T38" fmla="*/ 1538287 w 1558925"/>
                <a:gd name="T39" fmla="*/ 425450 h 777875"/>
                <a:gd name="T40" fmla="*/ 1519237 w 1558925"/>
                <a:gd name="T41" fmla="*/ 254000 h 777875"/>
                <a:gd name="T42" fmla="*/ 1376362 w 1558925"/>
                <a:gd name="T43" fmla="*/ 244475 h 7778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58925"/>
                <a:gd name="T67" fmla="*/ 0 h 777875"/>
                <a:gd name="T68" fmla="*/ 1558925 w 1558925"/>
                <a:gd name="T69" fmla="*/ 777875 h 777875"/>
                <a:gd name="connsiteX0" fmla="*/ 1376362 w 1560743"/>
                <a:gd name="connsiteY0" fmla="*/ 244475 h 777875"/>
                <a:gd name="connsiteX1" fmla="*/ 966787 w 1560743"/>
                <a:gd name="connsiteY1" fmla="*/ 244475 h 777875"/>
                <a:gd name="connsiteX2" fmla="*/ 766762 w 1560743"/>
                <a:gd name="connsiteY2" fmla="*/ 225425 h 777875"/>
                <a:gd name="connsiteX3" fmla="*/ 652462 w 1560743"/>
                <a:gd name="connsiteY3" fmla="*/ 63500 h 777875"/>
                <a:gd name="connsiteX4" fmla="*/ 433387 w 1560743"/>
                <a:gd name="connsiteY4" fmla="*/ 25400 h 777875"/>
                <a:gd name="connsiteX5" fmla="*/ 71437 w 1560743"/>
                <a:gd name="connsiteY5" fmla="*/ 25400 h 777875"/>
                <a:gd name="connsiteX6" fmla="*/ 23812 w 1560743"/>
                <a:gd name="connsiteY6" fmla="*/ 177800 h 777875"/>
                <a:gd name="connsiteX7" fmla="*/ 119062 w 1560743"/>
                <a:gd name="connsiteY7" fmla="*/ 301625 h 777875"/>
                <a:gd name="connsiteX8" fmla="*/ 357187 w 1560743"/>
                <a:gd name="connsiteY8" fmla="*/ 254000 h 777875"/>
                <a:gd name="connsiteX9" fmla="*/ 519112 w 1560743"/>
                <a:gd name="connsiteY9" fmla="*/ 349250 h 777875"/>
                <a:gd name="connsiteX10" fmla="*/ 471487 w 1560743"/>
                <a:gd name="connsiteY10" fmla="*/ 482600 h 777875"/>
                <a:gd name="connsiteX11" fmla="*/ 233362 w 1560743"/>
                <a:gd name="connsiteY11" fmla="*/ 501650 h 777875"/>
                <a:gd name="connsiteX12" fmla="*/ 52387 w 1560743"/>
                <a:gd name="connsiteY12" fmla="*/ 520700 h 777875"/>
                <a:gd name="connsiteX13" fmla="*/ 23812 w 1560743"/>
                <a:gd name="connsiteY13" fmla="*/ 682625 h 777875"/>
                <a:gd name="connsiteX14" fmla="*/ 195262 w 1560743"/>
                <a:gd name="connsiteY14" fmla="*/ 768350 h 777875"/>
                <a:gd name="connsiteX15" fmla="*/ 500062 w 1560743"/>
                <a:gd name="connsiteY15" fmla="*/ 739775 h 777875"/>
                <a:gd name="connsiteX16" fmla="*/ 738187 w 1560743"/>
                <a:gd name="connsiteY16" fmla="*/ 615950 h 777875"/>
                <a:gd name="connsiteX17" fmla="*/ 938212 w 1560743"/>
                <a:gd name="connsiteY17" fmla="*/ 482600 h 777875"/>
                <a:gd name="connsiteX18" fmla="*/ 1395412 w 1560743"/>
                <a:gd name="connsiteY18" fmla="*/ 520700 h 777875"/>
                <a:gd name="connsiteX19" fmla="*/ 1538287 w 1560743"/>
                <a:gd name="connsiteY19" fmla="*/ 425450 h 777875"/>
                <a:gd name="connsiteX20" fmla="*/ 1530154 w 1560743"/>
                <a:gd name="connsiteY20" fmla="*/ 309147 h 777875"/>
                <a:gd name="connsiteX21" fmla="*/ 1376362 w 1560743"/>
                <a:gd name="connsiteY21" fmla="*/ 244475 h 777875"/>
                <a:gd name="connsiteX0" fmla="*/ 1376362 w 1560745"/>
                <a:gd name="connsiteY0" fmla="*/ 235283 h 768683"/>
                <a:gd name="connsiteX1" fmla="*/ 966787 w 1560745"/>
                <a:gd name="connsiteY1" fmla="*/ 235283 h 768683"/>
                <a:gd name="connsiteX2" fmla="*/ 766762 w 1560745"/>
                <a:gd name="connsiteY2" fmla="*/ 216233 h 768683"/>
                <a:gd name="connsiteX3" fmla="*/ 652462 w 1560745"/>
                <a:gd name="connsiteY3" fmla="*/ 54308 h 768683"/>
                <a:gd name="connsiteX4" fmla="*/ 433387 w 1560745"/>
                <a:gd name="connsiteY4" fmla="*/ 16208 h 768683"/>
                <a:gd name="connsiteX5" fmla="*/ 71437 w 1560745"/>
                <a:gd name="connsiteY5" fmla="*/ 16208 h 768683"/>
                <a:gd name="connsiteX6" fmla="*/ 12893 w 1560745"/>
                <a:gd name="connsiteY6" fmla="*/ 113460 h 768683"/>
                <a:gd name="connsiteX7" fmla="*/ 119062 w 1560745"/>
                <a:gd name="connsiteY7" fmla="*/ 292433 h 768683"/>
                <a:gd name="connsiteX8" fmla="*/ 357187 w 1560745"/>
                <a:gd name="connsiteY8" fmla="*/ 244808 h 768683"/>
                <a:gd name="connsiteX9" fmla="*/ 519112 w 1560745"/>
                <a:gd name="connsiteY9" fmla="*/ 340058 h 768683"/>
                <a:gd name="connsiteX10" fmla="*/ 471487 w 1560745"/>
                <a:gd name="connsiteY10" fmla="*/ 473408 h 768683"/>
                <a:gd name="connsiteX11" fmla="*/ 233362 w 1560745"/>
                <a:gd name="connsiteY11" fmla="*/ 492458 h 768683"/>
                <a:gd name="connsiteX12" fmla="*/ 52387 w 1560745"/>
                <a:gd name="connsiteY12" fmla="*/ 511508 h 768683"/>
                <a:gd name="connsiteX13" fmla="*/ 23812 w 1560745"/>
                <a:gd name="connsiteY13" fmla="*/ 673433 h 768683"/>
                <a:gd name="connsiteX14" fmla="*/ 195262 w 1560745"/>
                <a:gd name="connsiteY14" fmla="*/ 759158 h 768683"/>
                <a:gd name="connsiteX15" fmla="*/ 500062 w 1560745"/>
                <a:gd name="connsiteY15" fmla="*/ 730583 h 768683"/>
                <a:gd name="connsiteX16" fmla="*/ 738187 w 1560745"/>
                <a:gd name="connsiteY16" fmla="*/ 606758 h 768683"/>
                <a:gd name="connsiteX17" fmla="*/ 938212 w 1560745"/>
                <a:gd name="connsiteY17" fmla="*/ 473408 h 768683"/>
                <a:gd name="connsiteX18" fmla="*/ 1395412 w 1560745"/>
                <a:gd name="connsiteY18" fmla="*/ 511508 h 768683"/>
                <a:gd name="connsiteX19" fmla="*/ 1538287 w 1560745"/>
                <a:gd name="connsiteY19" fmla="*/ 416258 h 768683"/>
                <a:gd name="connsiteX20" fmla="*/ 1530154 w 1560745"/>
                <a:gd name="connsiteY20" fmla="*/ 299955 h 768683"/>
                <a:gd name="connsiteX21" fmla="*/ 1376362 w 1560745"/>
                <a:gd name="connsiteY21" fmla="*/ 235283 h 768683"/>
                <a:gd name="connsiteX0" fmla="*/ 1379450 w 1563831"/>
                <a:gd name="connsiteY0" fmla="*/ 235285 h 768685"/>
                <a:gd name="connsiteX1" fmla="*/ 969875 w 1563831"/>
                <a:gd name="connsiteY1" fmla="*/ 235285 h 768685"/>
                <a:gd name="connsiteX2" fmla="*/ 769850 w 1563831"/>
                <a:gd name="connsiteY2" fmla="*/ 216235 h 768685"/>
                <a:gd name="connsiteX3" fmla="*/ 655550 w 1563831"/>
                <a:gd name="connsiteY3" fmla="*/ 54310 h 768685"/>
                <a:gd name="connsiteX4" fmla="*/ 436475 w 1563831"/>
                <a:gd name="connsiteY4" fmla="*/ 16210 h 768685"/>
                <a:gd name="connsiteX5" fmla="*/ 74525 w 1563831"/>
                <a:gd name="connsiteY5" fmla="*/ 16210 h 768685"/>
                <a:gd name="connsiteX6" fmla="*/ 15981 w 1563831"/>
                <a:gd name="connsiteY6" fmla="*/ 113462 h 768685"/>
                <a:gd name="connsiteX7" fmla="*/ 170404 w 1563831"/>
                <a:gd name="connsiteY7" fmla="*/ 235556 h 768685"/>
                <a:gd name="connsiteX8" fmla="*/ 360275 w 1563831"/>
                <a:gd name="connsiteY8" fmla="*/ 244810 h 768685"/>
                <a:gd name="connsiteX9" fmla="*/ 522200 w 1563831"/>
                <a:gd name="connsiteY9" fmla="*/ 340060 h 768685"/>
                <a:gd name="connsiteX10" fmla="*/ 474575 w 1563831"/>
                <a:gd name="connsiteY10" fmla="*/ 473410 h 768685"/>
                <a:gd name="connsiteX11" fmla="*/ 236450 w 1563831"/>
                <a:gd name="connsiteY11" fmla="*/ 492460 h 768685"/>
                <a:gd name="connsiteX12" fmla="*/ 55475 w 1563831"/>
                <a:gd name="connsiteY12" fmla="*/ 511510 h 768685"/>
                <a:gd name="connsiteX13" fmla="*/ 26900 w 1563831"/>
                <a:gd name="connsiteY13" fmla="*/ 673435 h 768685"/>
                <a:gd name="connsiteX14" fmla="*/ 198350 w 1563831"/>
                <a:gd name="connsiteY14" fmla="*/ 759160 h 768685"/>
                <a:gd name="connsiteX15" fmla="*/ 503150 w 1563831"/>
                <a:gd name="connsiteY15" fmla="*/ 730585 h 768685"/>
                <a:gd name="connsiteX16" fmla="*/ 741275 w 1563831"/>
                <a:gd name="connsiteY16" fmla="*/ 606760 h 768685"/>
                <a:gd name="connsiteX17" fmla="*/ 941300 w 1563831"/>
                <a:gd name="connsiteY17" fmla="*/ 473410 h 768685"/>
                <a:gd name="connsiteX18" fmla="*/ 1398500 w 1563831"/>
                <a:gd name="connsiteY18" fmla="*/ 511510 h 768685"/>
                <a:gd name="connsiteX19" fmla="*/ 1541375 w 1563831"/>
                <a:gd name="connsiteY19" fmla="*/ 416260 h 768685"/>
                <a:gd name="connsiteX20" fmla="*/ 1533242 w 1563831"/>
                <a:gd name="connsiteY20" fmla="*/ 299957 h 768685"/>
                <a:gd name="connsiteX21" fmla="*/ 1379450 w 1563831"/>
                <a:gd name="connsiteY21" fmla="*/ 235285 h 768685"/>
                <a:gd name="connsiteX0" fmla="*/ 1379448 w 1563831"/>
                <a:gd name="connsiteY0" fmla="*/ 235283 h 768683"/>
                <a:gd name="connsiteX1" fmla="*/ 969873 w 1563831"/>
                <a:gd name="connsiteY1" fmla="*/ 235283 h 768683"/>
                <a:gd name="connsiteX2" fmla="*/ 769848 w 1563831"/>
                <a:gd name="connsiteY2" fmla="*/ 216233 h 768683"/>
                <a:gd name="connsiteX3" fmla="*/ 655548 w 1563831"/>
                <a:gd name="connsiteY3" fmla="*/ 54308 h 768683"/>
                <a:gd name="connsiteX4" fmla="*/ 436473 w 1563831"/>
                <a:gd name="connsiteY4" fmla="*/ 16208 h 768683"/>
                <a:gd name="connsiteX5" fmla="*/ 74523 w 1563831"/>
                <a:gd name="connsiteY5" fmla="*/ 16208 h 768683"/>
                <a:gd name="connsiteX6" fmla="*/ 15979 w 1563831"/>
                <a:gd name="connsiteY6" fmla="*/ 113460 h 768683"/>
                <a:gd name="connsiteX7" fmla="*/ 170402 w 1563831"/>
                <a:gd name="connsiteY7" fmla="*/ 235554 h 768683"/>
                <a:gd name="connsiteX8" fmla="*/ 360273 w 1563831"/>
                <a:gd name="connsiteY8" fmla="*/ 244808 h 768683"/>
                <a:gd name="connsiteX9" fmla="*/ 522198 w 1563831"/>
                <a:gd name="connsiteY9" fmla="*/ 340058 h 768683"/>
                <a:gd name="connsiteX10" fmla="*/ 474573 w 1563831"/>
                <a:gd name="connsiteY10" fmla="*/ 473408 h 768683"/>
                <a:gd name="connsiteX11" fmla="*/ 236448 w 1563831"/>
                <a:gd name="connsiteY11" fmla="*/ 492458 h 768683"/>
                <a:gd name="connsiteX12" fmla="*/ 112952 w 1563831"/>
                <a:gd name="connsiteY12" fmla="*/ 544159 h 768683"/>
                <a:gd name="connsiteX13" fmla="*/ 26898 w 1563831"/>
                <a:gd name="connsiteY13" fmla="*/ 673433 h 768683"/>
                <a:gd name="connsiteX14" fmla="*/ 198348 w 1563831"/>
                <a:gd name="connsiteY14" fmla="*/ 759158 h 768683"/>
                <a:gd name="connsiteX15" fmla="*/ 503148 w 1563831"/>
                <a:gd name="connsiteY15" fmla="*/ 730583 h 768683"/>
                <a:gd name="connsiteX16" fmla="*/ 741273 w 1563831"/>
                <a:gd name="connsiteY16" fmla="*/ 606758 h 768683"/>
                <a:gd name="connsiteX17" fmla="*/ 941298 w 1563831"/>
                <a:gd name="connsiteY17" fmla="*/ 473408 h 768683"/>
                <a:gd name="connsiteX18" fmla="*/ 1398498 w 1563831"/>
                <a:gd name="connsiteY18" fmla="*/ 511508 h 768683"/>
                <a:gd name="connsiteX19" fmla="*/ 1541373 w 1563831"/>
                <a:gd name="connsiteY19" fmla="*/ 416258 h 768683"/>
                <a:gd name="connsiteX20" fmla="*/ 1533240 w 1563831"/>
                <a:gd name="connsiteY20" fmla="*/ 299955 h 768683"/>
                <a:gd name="connsiteX21" fmla="*/ 1379448 w 1563831"/>
                <a:gd name="connsiteY21" fmla="*/ 235283 h 768683"/>
                <a:gd name="connsiteX0" fmla="*/ 1379450 w 1563831"/>
                <a:gd name="connsiteY0" fmla="*/ 235285 h 768685"/>
                <a:gd name="connsiteX1" fmla="*/ 969875 w 1563831"/>
                <a:gd name="connsiteY1" fmla="*/ 235285 h 768685"/>
                <a:gd name="connsiteX2" fmla="*/ 769850 w 1563831"/>
                <a:gd name="connsiteY2" fmla="*/ 216235 h 768685"/>
                <a:gd name="connsiteX3" fmla="*/ 655550 w 1563831"/>
                <a:gd name="connsiteY3" fmla="*/ 54310 h 768685"/>
                <a:gd name="connsiteX4" fmla="*/ 436475 w 1563831"/>
                <a:gd name="connsiteY4" fmla="*/ 16210 h 768685"/>
                <a:gd name="connsiteX5" fmla="*/ 74525 w 1563831"/>
                <a:gd name="connsiteY5" fmla="*/ 16210 h 768685"/>
                <a:gd name="connsiteX6" fmla="*/ 15981 w 1563831"/>
                <a:gd name="connsiteY6" fmla="*/ 113462 h 768685"/>
                <a:gd name="connsiteX7" fmla="*/ 170404 w 1563831"/>
                <a:gd name="connsiteY7" fmla="*/ 235556 h 768685"/>
                <a:gd name="connsiteX8" fmla="*/ 360275 w 1563831"/>
                <a:gd name="connsiteY8" fmla="*/ 244810 h 768685"/>
                <a:gd name="connsiteX9" fmla="*/ 522200 w 1563831"/>
                <a:gd name="connsiteY9" fmla="*/ 340060 h 768685"/>
                <a:gd name="connsiteX10" fmla="*/ 474575 w 1563831"/>
                <a:gd name="connsiteY10" fmla="*/ 473410 h 768685"/>
                <a:gd name="connsiteX11" fmla="*/ 286648 w 1563831"/>
                <a:gd name="connsiteY11" fmla="*/ 488347 h 768685"/>
                <a:gd name="connsiteX12" fmla="*/ 112954 w 1563831"/>
                <a:gd name="connsiteY12" fmla="*/ 544161 h 768685"/>
                <a:gd name="connsiteX13" fmla="*/ 26900 w 1563831"/>
                <a:gd name="connsiteY13" fmla="*/ 673435 h 768685"/>
                <a:gd name="connsiteX14" fmla="*/ 198350 w 1563831"/>
                <a:gd name="connsiteY14" fmla="*/ 759160 h 768685"/>
                <a:gd name="connsiteX15" fmla="*/ 503150 w 1563831"/>
                <a:gd name="connsiteY15" fmla="*/ 730585 h 768685"/>
                <a:gd name="connsiteX16" fmla="*/ 741275 w 1563831"/>
                <a:gd name="connsiteY16" fmla="*/ 606760 h 768685"/>
                <a:gd name="connsiteX17" fmla="*/ 941300 w 1563831"/>
                <a:gd name="connsiteY17" fmla="*/ 473410 h 768685"/>
                <a:gd name="connsiteX18" fmla="*/ 1398500 w 1563831"/>
                <a:gd name="connsiteY18" fmla="*/ 511510 h 768685"/>
                <a:gd name="connsiteX19" fmla="*/ 1541375 w 1563831"/>
                <a:gd name="connsiteY19" fmla="*/ 416260 h 768685"/>
                <a:gd name="connsiteX20" fmla="*/ 1533242 w 1563831"/>
                <a:gd name="connsiteY20" fmla="*/ 299957 h 768685"/>
                <a:gd name="connsiteX21" fmla="*/ 1379450 w 1563831"/>
                <a:gd name="connsiteY21" fmla="*/ 235285 h 76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831" h="768685">
                  <a:moveTo>
                    <a:pt x="1379450" y="235285"/>
                  </a:moveTo>
                  <a:cubicBezTo>
                    <a:pt x="1285556" y="224506"/>
                    <a:pt x="1071475" y="238460"/>
                    <a:pt x="969875" y="235285"/>
                  </a:cubicBezTo>
                  <a:cubicBezTo>
                    <a:pt x="868275" y="232110"/>
                    <a:pt x="822237" y="246397"/>
                    <a:pt x="769850" y="216235"/>
                  </a:cubicBezTo>
                  <a:cubicBezTo>
                    <a:pt x="717463" y="186073"/>
                    <a:pt x="711113" y="87648"/>
                    <a:pt x="655550" y="54310"/>
                  </a:cubicBezTo>
                  <a:cubicBezTo>
                    <a:pt x="599988" y="20973"/>
                    <a:pt x="533312" y="22560"/>
                    <a:pt x="436475" y="16210"/>
                  </a:cubicBezTo>
                  <a:cubicBezTo>
                    <a:pt x="339638" y="9860"/>
                    <a:pt x="144607" y="1"/>
                    <a:pt x="74525" y="16210"/>
                  </a:cubicBezTo>
                  <a:cubicBezTo>
                    <a:pt x="4443" y="32419"/>
                    <a:pt x="1" y="76904"/>
                    <a:pt x="15981" y="113462"/>
                  </a:cubicBezTo>
                  <a:cubicBezTo>
                    <a:pt x="31961" y="150020"/>
                    <a:pt x="113022" y="213665"/>
                    <a:pt x="170404" y="235556"/>
                  </a:cubicBezTo>
                  <a:cubicBezTo>
                    <a:pt x="227786" y="257447"/>
                    <a:pt x="301642" y="227393"/>
                    <a:pt x="360275" y="244810"/>
                  </a:cubicBezTo>
                  <a:cubicBezTo>
                    <a:pt x="418908" y="262227"/>
                    <a:pt x="503150" y="301960"/>
                    <a:pt x="522200" y="340060"/>
                  </a:cubicBezTo>
                  <a:cubicBezTo>
                    <a:pt x="541250" y="378160"/>
                    <a:pt x="513834" y="448696"/>
                    <a:pt x="474575" y="473410"/>
                  </a:cubicBezTo>
                  <a:cubicBezTo>
                    <a:pt x="435316" y="498124"/>
                    <a:pt x="346918" y="476555"/>
                    <a:pt x="286648" y="488347"/>
                  </a:cubicBezTo>
                  <a:cubicBezTo>
                    <a:pt x="226378" y="500139"/>
                    <a:pt x="156245" y="513313"/>
                    <a:pt x="112954" y="544161"/>
                  </a:cubicBezTo>
                  <a:cubicBezTo>
                    <a:pt x="69663" y="575009"/>
                    <a:pt x="12667" y="637602"/>
                    <a:pt x="26900" y="673435"/>
                  </a:cubicBezTo>
                  <a:cubicBezTo>
                    <a:pt x="41133" y="709268"/>
                    <a:pt x="118975" y="749635"/>
                    <a:pt x="198350" y="759160"/>
                  </a:cubicBezTo>
                  <a:cubicBezTo>
                    <a:pt x="277725" y="768685"/>
                    <a:pt x="412662" y="755985"/>
                    <a:pt x="503150" y="730585"/>
                  </a:cubicBezTo>
                  <a:cubicBezTo>
                    <a:pt x="593638" y="705185"/>
                    <a:pt x="668250" y="649622"/>
                    <a:pt x="741275" y="606760"/>
                  </a:cubicBezTo>
                  <a:cubicBezTo>
                    <a:pt x="814300" y="563898"/>
                    <a:pt x="831763" y="489285"/>
                    <a:pt x="941300" y="473410"/>
                  </a:cubicBezTo>
                  <a:cubicBezTo>
                    <a:pt x="1050838" y="457535"/>
                    <a:pt x="1298488" y="521035"/>
                    <a:pt x="1398500" y="511510"/>
                  </a:cubicBezTo>
                  <a:cubicBezTo>
                    <a:pt x="1498512" y="501985"/>
                    <a:pt x="1518918" y="451519"/>
                    <a:pt x="1541375" y="416260"/>
                  </a:cubicBezTo>
                  <a:cubicBezTo>
                    <a:pt x="1563832" y="381001"/>
                    <a:pt x="1560230" y="330120"/>
                    <a:pt x="1533242" y="299957"/>
                  </a:cubicBezTo>
                  <a:cubicBezTo>
                    <a:pt x="1506255" y="269795"/>
                    <a:pt x="1473344" y="246064"/>
                    <a:pt x="1379450" y="23528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Font typeface="Arial" charset="0"/>
                <a:buChar char="•"/>
                <a:defRPr/>
              </a:pPr>
              <a:endParaRPr lang="en-US" sz="1000" dirty="0">
                <a:latin typeface="Arial" charset="0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2413569" y="4189413"/>
              <a:ext cx="1019221" cy="735013"/>
            </a:xfrm>
            <a:custGeom>
              <a:avLst/>
              <a:gdLst>
                <a:gd name="connsiteX0" fmla="*/ 1614376 w 1786269"/>
                <a:gd name="connsiteY0" fmla="*/ 17721 h 1286540"/>
                <a:gd name="connsiteX1" fmla="*/ 1380460 w 1786269"/>
                <a:gd name="connsiteY1" fmla="*/ 17721 h 1286540"/>
                <a:gd name="connsiteX2" fmla="*/ 1189074 w 1786269"/>
                <a:gd name="connsiteY2" fmla="*/ 102782 h 1286540"/>
                <a:gd name="connsiteX3" fmla="*/ 1306032 w 1786269"/>
                <a:gd name="connsiteY3" fmla="*/ 209107 h 1286540"/>
                <a:gd name="connsiteX4" fmla="*/ 1476153 w 1786269"/>
                <a:gd name="connsiteY4" fmla="*/ 241005 h 1286540"/>
                <a:gd name="connsiteX5" fmla="*/ 1635641 w 1786269"/>
                <a:gd name="connsiteY5" fmla="*/ 241005 h 1286540"/>
                <a:gd name="connsiteX6" fmla="*/ 1327297 w 1786269"/>
                <a:gd name="connsiteY6" fmla="*/ 241005 h 1286540"/>
                <a:gd name="connsiteX7" fmla="*/ 1210339 w 1786269"/>
                <a:gd name="connsiteY7" fmla="*/ 283535 h 1286540"/>
                <a:gd name="connsiteX8" fmla="*/ 1220971 w 1786269"/>
                <a:gd name="connsiteY8" fmla="*/ 347331 h 1286540"/>
                <a:gd name="connsiteX9" fmla="*/ 1316664 w 1786269"/>
                <a:gd name="connsiteY9" fmla="*/ 411126 h 1286540"/>
                <a:gd name="connsiteX10" fmla="*/ 1571846 w 1786269"/>
                <a:gd name="connsiteY10" fmla="*/ 421759 h 1286540"/>
                <a:gd name="connsiteX11" fmla="*/ 1210339 w 1786269"/>
                <a:gd name="connsiteY11" fmla="*/ 421759 h 1286540"/>
                <a:gd name="connsiteX12" fmla="*/ 976422 w 1786269"/>
                <a:gd name="connsiteY12" fmla="*/ 453656 h 1286540"/>
                <a:gd name="connsiteX13" fmla="*/ 689343 w 1786269"/>
                <a:gd name="connsiteY13" fmla="*/ 379228 h 1286540"/>
                <a:gd name="connsiteX14" fmla="*/ 455427 w 1786269"/>
                <a:gd name="connsiteY14" fmla="*/ 368596 h 1286540"/>
                <a:gd name="connsiteX15" fmla="*/ 285306 w 1786269"/>
                <a:gd name="connsiteY15" fmla="*/ 432391 h 1286540"/>
                <a:gd name="connsiteX16" fmla="*/ 30125 w 1786269"/>
                <a:gd name="connsiteY16" fmla="*/ 506819 h 1286540"/>
                <a:gd name="connsiteX17" fmla="*/ 104553 w 1786269"/>
                <a:gd name="connsiteY17" fmla="*/ 623777 h 1286540"/>
                <a:gd name="connsiteX18" fmla="*/ 242776 w 1786269"/>
                <a:gd name="connsiteY18" fmla="*/ 655675 h 1286540"/>
                <a:gd name="connsiteX19" fmla="*/ 508590 w 1786269"/>
                <a:gd name="connsiteY19" fmla="*/ 687573 h 1286540"/>
                <a:gd name="connsiteX20" fmla="*/ 901995 w 1786269"/>
                <a:gd name="connsiteY20" fmla="*/ 666307 h 1286540"/>
                <a:gd name="connsiteX21" fmla="*/ 1210339 w 1786269"/>
                <a:gd name="connsiteY21" fmla="*/ 666307 h 1286540"/>
                <a:gd name="connsiteX22" fmla="*/ 1561213 w 1786269"/>
                <a:gd name="connsiteY22" fmla="*/ 666307 h 1286540"/>
                <a:gd name="connsiteX23" fmla="*/ 1465520 w 1786269"/>
                <a:gd name="connsiteY23" fmla="*/ 666307 h 1286540"/>
                <a:gd name="connsiteX24" fmla="*/ 848832 w 1786269"/>
                <a:gd name="connsiteY24" fmla="*/ 676940 h 1286540"/>
                <a:gd name="connsiteX25" fmla="*/ 540488 w 1786269"/>
                <a:gd name="connsiteY25" fmla="*/ 687573 h 1286540"/>
                <a:gd name="connsiteX26" fmla="*/ 285306 w 1786269"/>
                <a:gd name="connsiteY26" fmla="*/ 666307 h 1286540"/>
                <a:gd name="connsiteX27" fmla="*/ 147083 w 1786269"/>
                <a:gd name="connsiteY27" fmla="*/ 645042 h 1286540"/>
                <a:gd name="connsiteX28" fmla="*/ 51390 w 1786269"/>
                <a:gd name="connsiteY28" fmla="*/ 730103 h 1286540"/>
                <a:gd name="connsiteX29" fmla="*/ 62022 w 1786269"/>
                <a:gd name="connsiteY29" fmla="*/ 804531 h 1286540"/>
                <a:gd name="connsiteX30" fmla="*/ 253408 w 1786269"/>
                <a:gd name="connsiteY30" fmla="*/ 847061 h 1286540"/>
                <a:gd name="connsiteX31" fmla="*/ 497957 w 1786269"/>
                <a:gd name="connsiteY31" fmla="*/ 942754 h 1286540"/>
                <a:gd name="connsiteX32" fmla="*/ 710608 w 1786269"/>
                <a:gd name="connsiteY32" fmla="*/ 889591 h 1286540"/>
                <a:gd name="connsiteX33" fmla="*/ 1061483 w 1786269"/>
                <a:gd name="connsiteY33" fmla="*/ 825796 h 1286540"/>
                <a:gd name="connsiteX34" fmla="*/ 1380460 w 1786269"/>
                <a:gd name="connsiteY34" fmla="*/ 878959 h 1286540"/>
                <a:gd name="connsiteX35" fmla="*/ 1539948 w 1786269"/>
                <a:gd name="connsiteY35" fmla="*/ 857694 h 1286540"/>
                <a:gd name="connsiteX36" fmla="*/ 1337929 w 1786269"/>
                <a:gd name="connsiteY36" fmla="*/ 889591 h 1286540"/>
                <a:gd name="connsiteX37" fmla="*/ 1199706 w 1786269"/>
                <a:gd name="connsiteY37" fmla="*/ 942754 h 1286540"/>
                <a:gd name="connsiteX38" fmla="*/ 1242236 w 1786269"/>
                <a:gd name="connsiteY38" fmla="*/ 1027814 h 1286540"/>
                <a:gd name="connsiteX39" fmla="*/ 1401725 w 1786269"/>
                <a:gd name="connsiteY39" fmla="*/ 1070345 h 1286540"/>
                <a:gd name="connsiteX40" fmla="*/ 1518683 w 1786269"/>
                <a:gd name="connsiteY40" fmla="*/ 1070345 h 1286540"/>
                <a:gd name="connsiteX41" fmla="*/ 1359195 w 1786269"/>
                <a:gd name="connsiteY41" fmla="*/ 1080977 h 1286540"/>
                <a:gd name="connsiteX42" fmla="*/ 1199706 w 1786269"/>
                <a:gd name="connsiteY42" fmla="*/ 1123507 h 1286540"/>
                <a:gd name="connsiteX43" fmla="*/ 1231604 w 1786269"/>
                <a:gd name="connsiteY43" fmla="*/ 1208568 h 1286540"/>
                <a:gd name="connsiteX44" fmla="*/ 1380460 w 1786269"/>
                <a:gd name="connsiteY44" fmla="*/ 1261731 h 1286540"/>
                <a:gd name="connsiteX45" fmla="*/ 1529315 w 1786269"/>
                <a:gd name="connsiteY45" fmla="*/ 1261731 h 1286540"/>
                <a:gd name="connsiteX46" fmla="*/ 1646274 w 1786269"/>
                <a:gd name="connsiteY46" fmla="*/ 1251098 h 1286540"/>
                <a:gd name="connsiteX47" fmla="*/ 1710069 w 1786269"/>
                <a:gd name="connsiteY47" fmla="*/ 1049080 h 1286540"/>
                <a:gd name="connsiteX48" fmla="*/ 1784497 w 1786269"/>
                <a:gd name="connsiteY48" fmla="*/ 581247 h 1286540"/>
                <a:gd name="connsiteX49" fmla="*/ 1720702 w 1786269"/>
                <a:gd name="connsiteY49" fmla="*/ 92149 h 1286540"/>
                <a:gd name="connsiteX50" fmla="*/ 1614376 w 1786269"/>
                <a:gd name="connsiteY50" fmla="*/ 17721 h 12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86269" h="1286540">
                  <a:moveTo>
                    <a:pt x="1614376" y="17721"/>
                  </a:moveTo>
                  <a:cubicBezTo>
                    <a:pt x="1557669" y="5316"/>
                    <a:pt x="1451344" y="3544"/>
                    <a:pt x="1380460" y="17721"/>
                  </a:cubicBezTo>
                  <a:cubicBezTo>
                    <a:pt x="1309576" y="31898"/>
                    <a:pt x="1201479" y="70884"/>
                    <a:pt x="1189074" y="102782"/>
                  </a:cubicBezTo>
                  <a:cubicBezTo>
                    <a:pt x="1176669" y="134680"/>
                    <a:pt x="1258186" y="186070"/>
                    <a:pt x="1306032" y="209107"/>
                  </a:cubicBezTo>
                  <a:cubicBezTo>
                    <a:pt x="1353878" y="232144"/>
                    <a:pt x="1421218" y="235689"/>
                    <a:pt x="1476153" y="241005"/>
                  </a:cubicBezTo>
                  <a:cubicBezTo>
                    <a:pt x="1531088" y="246321"/>
                    <a:pt x="1635641" y="241005"/>
                    <a:pt x="1635641" y="241005"/>
                  </a:cubicBezTo>
                  <a:cubicBezTo>
                    <a:pt x="1610832" y="241005"/>
                    <a:pt x="1398181" y="233917"/>
                    <a:pt x="1327297" y="241005"/>
                  </a:cubicBezTo>
                  <a:cubicBezTo>
                    <a:pt x="1256413" y="248093"/>
                    <a:pt x="1228060" y="265814"/>
                    <a:pt x="1210339" y="283535"/>
                  </a:cubicBezTo>
                  <a:cubicBezTo>
                    <a:pt x="1192618" y="301256"/>
                    <a:pt x="1203250" y="326066"/>
                    <a:pt x="1220971" y="347331"/>
                  </a:cubicBezTo>
                  <a:cubicBezTo>
                    <a:pt x="1238692" y="368596"/>
                    <a:pt x="1258185" y="398721"/>
                    <a:pt x="1316664" y="411126"/>
                  </a:cubicBezTo>
                  <a:cubicBezTo>
                    <a:pt x="1375143" y="423531"/>
                    <a:pt x="1589567" y="419987"/>
                    <a:pt x="1571846" y="421759"/>
                  </a:cubicBezTo>
                  <a:cubicBezTo>
                    <a:pt x="1554125" y="423531"/>
                    <a:pt x="1309576" y="416443"/>
                    <a:pt x="1210339" y="421759"/>
                  </a:cubicBezTo>
                  <a:cubicBezTo>
                    <a:pt x="1111102" y="427075"/>
                    <a:pt x="1063255" y="460745"/>
                    <a:pt x="976422" y="453656"/>
                  </a:cubicBezTo>
                  <a:cubicBezTo>
                    <a:pt x="889589" y="446568"/>
                    <a:pt x="776175" y="393405"/>
                    <a:pt x="689343" y="379228"/>
                  </a:cubicBezTo>
                  <a:cubicBezTo>
                    <a:pt x="602511" y="365051"/>
                    <a:pt x="522766" y="359736"/>
                    <a:pt x="455427" y="368596"/>
                  </a:cubicBezTo>
                  <a:cubicBezTo>
                    <a:pt x="388088" y="377456"/>
                    <a:pt x="356190" y="409354"/>
                    <a:pt x="285306" y="432391"/>
                  </a:cubicBezTo>
                  <a:cubicBezTo>
                    <a:pt x="214422" y="455428"/>
                    <a:pt x="60250" y="474921"/>
                    <a:pt x="30125" y="506819"/>
                  </a:cubicBezTo>
                  <a:cubicBezTo>
                    <a:pt x="0" y="538717"/>
                    <a:pt x="69111" y="598968"/>
                    <a:pt x="104553" y="623777"/>
                  </a:cubicBezTo>
                  <a:cubicBezTo>
                    <a:pt x="139995" y="648586"/>
                    <a:pt x="175437" y="645042"/>
                    <a:pt x="242776" y="655675"/>
                  </a:cubicBezTo>
                  <a:cubicBezTo>
                    <a:pt x="310116" y="666308"/>
                    <a:pt x="398720" y="685801"/>
                    <a:pt x="508590" y="687573"/>
                  </a:cubicBezTo>
                  <a:cubicBezTo>
                    <a:pt x="618460" y="689345"/>
                    <a:pt x="785037" y="669851"/>
                    <a:pt x="901995" y="666307"/>
                  </a:cubicBezTo>
                  <a:cubicBezTo>
                    <a:pt x="1018953" y="662763"/>
                    <a:pt x="1210339" y="666307"/>
                    <a:pt x="1210339" y="666307"/>
                  </a:cubicBezTo>
                  <a:lnTo>
                    <a:pt x="1561213" y="666307"/>
                  </a:lnTo>
                  <a:lnTo>
                    <a:pt x="1465520" y="666307"/>
                  </a:lnTo>
                  <a:lnTo>
                    <a:pt x="848832" y="676940"/>
                  </a:lnTo>
                  <a:cubicBezTo>
                    <a:pt x="694660" y="680484"/>
                    <a:pt x="634409" y="689345"/>
                    <a:pt x="540488" y="687573"/>
                  </a:cubicBezTo>
                  <a:cubicBezTo>
                    <a:pt x="446567" y="685801"/>
                    <a:pt x="350873" y="673395"/>
                    <a:pt x="285306" y="666307"/>
                  </a:cubicBezTo>
                  <a:cubicBezTo>
                    <a:pt x="219739" y="659219"/>
                    <a:pt x="186069" y="634409"/>
                    <a:pt x="147083" y="645042"/>
                  </a:cubicBezTo>
                  <a:cubicBezTo>
                    <a:pt x="108097" y="655675"/>
                    <a:pt x="65567" y="703522"/>
                    <a:pt x="51390" y="730103"/>
                  </a:cubicBezTo>
                  <a:cubicBezTo>
                    <a:pt x="37213" y="756684"/>
                    <a:pt x="28352" y="785038"/>
                    <a:pt x="62022" y="804531"/>
                  </a:cubicBezTo>
                  <a:cubicBezTo>
                    <a:pt x="95692" y="824024"/>
                    <a:pt x="180752" y="824024"/>
                    <a:pt x="253408" y="847061"/>
                  </a:cubicBezTo>
                  <a:cubicBezTo>
                    <a:pt x="326064" y="870098"/>
                    <a:pt x="421757" y="935666"/>
                    <a:pt x="497957" y="942754"/>
                  </a:cubicBezTo>
                  <a:cubicBezTo>
                    <a:pt x="574157" y="949842"/>
                    <a:pt x="616687" y="909084"/>
                    <a:pt x="710608" y="889591"/>
                  </a:cubicBezTo>
                  <a:cubicBezTo>
                    <a:pt x="804529" y="870098"/>
                    <a:pt x="949841" y="827568"/>
                    <a:pt x="1061483" y="825796"/>
                  </a:cubicBezTo>
                  <a:cubicBezTo>
                    <a:pt x="1173125" y="824024"/>
                    <a:pt x="1300716" y="873643"/>
                    <a:pt x="1380460" y="878959"/>
                  </a:cubicBezTo>
                  <a:cubicBezTo>
                    <a:pt x="1460204" y="884275"/>
                    <a:pt x="1547036" y="855922"/>
                    <a:pt x="1539948" y="857694"/>
                  </a:cubicBezTo>
                  <a:cubicBezTo>
                    <a:pt x="1532860" y="859466"/>
                    <a:pt x="1394636" y="875414"/>
                    <a:pt x="1337929" y="889591"/>
                  </a:cubicBezTo>
                  <a:cubicBezTo>
                    <a:pt x="1281222" y="903768"/>
                    <a:pt x="1215655" y="919717"/>
                    <a:pt x="1199706" y="942754"/>
                  </a:cubicBezTo>
                  <a:cubicBezTo>
                    <a:pt x="1183757" y="965791"/>
                    <a:pt x="1208566" y="1006549"/>
                    <a:pt x="1242236" y="1027814"/>
                  </a:cubicBezTo>
                  <a:cubicBezTo>
                    <a:pt x="1275906" y="1049079"/>
                    <a:pt x="1355651" y="1063257"/>
                    <a:pt x="1401725" y="1070345"/>
                  </a:cubicBezTo>
                  <a:cubicBezTo>
                    <a:pt x="1447799" y="1077433"/>
                    <a:pt x="1525771" y="1068573"/>
                    <a:pt x="1518683" y="1070345"/>
                  </a:cubicBezTo>
                  <a:cubicBezTo>
                    <a:pt x="1511595" y="1072117"/>
                    <a:pt x="1412358" y="1072117"/>
                    <a:pt x="1359195" y="1080977"/>
                  </a:cubicBezTo>
                  <a:cubicBezTo>
                    <a:pt x="1306032" y="1089837"/>
                    <a:pt x="1220971" y="1102242"/>
                    <a:pt x="1199706" y="1123507"/>
                  </a:cubicBezTo>
                  <a:cubicBezTo>
                    <a:pt x="1178441" y="1144772"/>
                    <a:pt x="1201478" y="1185531"/>
                    <a:pt x="1231604" y="1208568"/>
                  </a:cubicBezTo>
                  <a:cubicBezTo>
                    <a:pt x="1261730" y="1231605"/>
                    <a:pt x="1330842" y="1252871"/>
                    <a:pt x="1380460" y="1261731"/>
                  </a:cubicBezTo>
                  <a:cubicBezTo>
                    <a:pt x="1430079" y="1270592"/>
                    <a:pt x="1485013" y="1263503"/>
                    <a:pt x="1529315" y="1261731"/>
                  </a:cubicBezTo>
                  <a:cubicBezTo>
                    <a:pt x="1573617" y="1259959"/>
                    <a:pt x="1616148" y="1286540"/>
                    <a:pt x="1646274" y="1251098"/>
                  </a:cubicBezTo>
                  <a:cubicBezTo>
                    <a:pt x="1676400" y="1215656"/>
                    <a:pt x="1687032" y="1160722"/>
                    <a:pt x="1710069" y="1049080"/>
                  </a:cubicBezTo>
                  <a:cubicBezTo>
                    <a:pt x="1733106" y="937438"/>
                    <a:pt x="1782725" y="740735"/>
                    <a:pt x="1784497" y="581247"/>
                  </a:cubicBezTo>
                  <a:cubicBezTo>
                    <a:pt x="1786269" y="421759"/>
                    <a:pt x="1749055" y="184298"/>
                    <a:pt x="1720702" y="92149"/>
                  </a:cubicBezTo>
                  <a:cubicBezTo>
                    <a:pt x="1692349" y="0"/>
                    <a:pt x="1671083" y="30126"/>
                    <a:pt x="1614376" y="17721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234174" y="4410076"/>
              <a:ext cx="225435" cy="236537"/>
            </a:xfrm>
            <a:custGeom>
              <a:avLst/>
              <a:gdLst>
                <a:gd name="connsiteX0" fmla="*/ 419986 w 458972"/>
                <a:gd name="connsiteY0" fmla="*/ 30126 h 483782"/>
                <a:gd name="connsiteX1" fmla="*/ 292396 w 458972"/>
                <a:gd name="connsiteY1" fmla="*/ 51391 h 483782"/>
                <a:gd name="connsiteX2" fmla="*/ 90377 w 458972"/>
                <a:gd name="connsiteY2" fmla="*/ 30126 h 483782"/>
                <a:gd name="connsiteX3" fmla="*/ 5316 w 458972"/>
                <a:gd name="connsiteY3" fmla="*/ 232145 h 483782"/>
                <a:gd name="connsiteX4" fmla="*/ 58479 w 458972"/>
                <a:gd name="connsiteY4" fmla="*/ 444796 h 483782"/>
                <a:gd name="connsiteX5" fmla="*/ 292396 w 458972"/>
                <a:gd name="connsiteY5" fmla="*/ 466061 h 483782"/>
                <a:gd name="connsiteX6" fmla="*/ 430619 w 458972"/>
                <a:gd name="connsiteY6" fmla="*/ 412898 h 483782"/>
                <a:gd name="connsiteX7" fmla="*/ 345558 w 458972"/>
                <a:gd name="connsiteY7" fmla="*/ 338470 h 483782"/>
                <a:gd name="connsiteX8" fmla="*/ 430619 w 458972"/>
                <a:gd name="connsiteY8" fmla="*/ 264042 h 483782"/>
                <a:gd name="connsiteX9" fmla="*/ 324293 w 458972"/>
                <a:gd name="connsiteY9" fmla="*/ 157717 h 483782"/>
                <a:gd name="connsiteX10" fmla="*/ 441251 w 458972"/>
                <a:gd name="connsiteY10" fmla="*/ 83289 h 483782"/>
                <a:gd name="connsiteX11" fmla="*/ 419986 w 458972"/>
                <a:gd name="connsiteY11" fmla="*/ 30126 h 4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972" h="483782">
                  <a:moveTo>
                    <a:pt x="419986" y="30126"/>
                  </a:moveTo>
                  <a:cubicBezTo>
                    <a:pt x="395177" y="24810"/>
                    <a:pt x="347331" y="51391"/>
                    <a:pt x="292396" y="51391"/>
                  </a:cubicBezTo>
                  <a:cubicBezTo>
                    <a:pt x="237461" y="51391"/>
                    <a:pt x="138224" y="0"/>
                    <a:pt x="90377" y="30126"/>
                  </a:cubicBezTo>
                  <a:cubicBezTo>
                    <a:pt x="42530" y="60252"/>
                    <a:pt x="10632" y="163033"/>
                    <a:pt x="5316" y="232145"/>
                  </a:cubicBezTo>
                  <a:cubicBezTo>
                    <a:pt x="0" y="301257"/>
                    <a:pt x="10632" y="405810"/>
                    <a:pt x="58479" y="444796"/>
                  </a:cubicBezTo>
                  <a:cubicBezTo>
                    <a:pt x="106326" y="483782"/>
                    <a:pt x="230373" y="471377"/>
                    <a:pt x="292396" y="466061"/>
                  </a:cubicBezTo>
                  <a:cubicBezTo>
                    <a:pt x="354419" y="460745"/>
                    <a:pt x="421759" y="434163"/>
                    <a:pt x="430619" y="412898"/>
                  </a:cubicBezTo>
                  <a:cubicBezTo>
                    <a:pt x="439479" y="391633"/>
                    <a:pt x="345558" y="363279"/>
                    <a:pt x="345558" y="338470"/>
                  </a:cubicBezTo>
                  <a:cubicBezTo>
                    <a:pt x="345558" y="313661"/>
                    <a:pt x="434163" y="294168"/>
                    <a:pt x="430619" y="264042"/>
                  </a:cubicBezTo>
                  <a:cubicBezTo>
                    <a:pt x="427075" y="233917"/>
                    <a:pt x="322521" y="187843"/>
                    <a:pt x="324293" y="157717"/>
                  </a:cubicBezTo>
                  <a:cubicBezTo>
                    <a:pt x="326065" y="127592"/>
                    <a:pt x="423530" y="106326"/>
                    <a:pt x="441251" y="83289"/>
                  </a:cubicBezTo>
                  <a:cubicBezTo>
                    <a:pt x="458972" y="60252"/>
                    <a:pt x="444795" y="35442"/>
                    <a:pt x="419986" y="301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1267342" y="4305301"/>
              <a:ext cx="1062086" cy="441325"/>
            </a:xfrm>
            <a:custGeom>
              <a:avLst/>
              <a:gdLst>
                <a:gd name="T0" fmla="*/ 44262 w 1251098"/>
                <a:gd name="T1" fmla="*/ 183690 h 627321"/>
                <a:gd name="T2" fmla="*/ 192974 w 1251098"/>
                <a:gd name="T3" fmla="*/ 98909 h 627321"/>
                <a:gd name="T4" fmla="*/ 479781 w 1251098"/>
                <a:gd name="T5" fmla="*/ 120106 h 627321"/>
                <a:gd name="T6" fmla="*/ 787837 w 1251098"/>
                <a:gd name="T7" fmla="*/ 120106 h 627321"/>
                <a:gd name="T8" fmla="*/ 1149000 w 1251098"/>
                <a:gd name="T9" fmla="*/ 3536 h 627321"/>
                <a:gd name="T10" fmla="*/ 1212735 w 1251098"/>
                <a:gd name="T11" fmla="*/ 98909 h 627321"/>
                <a:gd name="T12" fmla="*/ 1085269 w 1251098"/>
                <a:gd name="T13" fmla="*/ 310864 h 627321"/>
                <a:gd name="T14" fmla="*/ 1138376 w 1251098"/>
                <a:gd name="T15" fmla="*/ 469827 h 627321"/>
                <a:gd name="T16" fmla="*/ 1233981 w 1251098"/>
                <a:gd name="T17" fmla="*/ 596999 h 627321"/>
                <a:gd name="T18" fmla="*/ 1042772 w 1251098"/>
                <a:gd name="T19" fmla="*/ 607598 h 627321"/>
                <a:gd name="T20" fmla="*/ 745347 w 1251098"/>
                <a:gd name="T21" fmla="*/ 491023 h 627321"/>
                <a:gd name="T22" fmla="*/ 320445 w 1251098"/>
                <a:gd name="T23" fmla="*/ 491023 h 627321"/>
                <a:gd name="T24" fmla="*/ 44262 w 1251098"/>
                <a:gd name="T25" fmla="*/ 469827 h 627321"/>
                <a:gd name="T26" fmla="*/ 44262 w 1251098"/>
                <a:gd name="T27" fmla="*/ 183690 h 6273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1098"/>
                <a:gd name="T43" fmla="*/ 0 h 627321"/>
                <a:gd name="T44" fmla="*/ 1251098 w 1251098"/>
                <a:gd name="T45" fmla="*/ 627321 h 627321"/>
                <a:gd name="connsiteX0" fmla="*/ 44302 w 1251098"/>
                <a:gd name="connsiteY0" fmla="*/ 184298 h 627321"/>
                <a:gd name="connsiteX1" fmla="*/ 193158 w 1251098"/>
                <a:gd name="connsiteY1" fmla="*/ 99237 h 627321"/>
                <a:gd name="connsiteX2" fmla="*/ 480237 w 1251098"/>
                <a:gd name="connsiteY2" fmla="*/ 120502 h 627321"/>
                <a:gd name="connsiteX3" fmla="*/ 788581 w 1251098"/>
                <a:gd name="connsiteY3" fmla="*/ 120502 h 627321"/>
                <a:gd name="connsiteX4" fmla="*/ 1150088 w 1251098"/>
                <a:gd name="connsiteY4" fmla="*/ 3544 h 627321"/>
                <a:gd name="connsiteX5" fmla="*/ 1213884 w 1251098"/>
                <a:gd name="connsiteY5" fmla="*/ 99237 h 627321"/>
                <a:gd name="connsiteX6" fmla="*/ 1086293 w 1251098"/>
                <a:gd name="connsiteY6" fmla="*/ 222730 h 627321"/>
                <a:gd name="connsiteX7" fmla="*/ 1139456 w 1251098"/>
                <a:gd name="connsiteY7" fmla="*/ 471377 h 627321"/>
                <a:gd name="connsiteX8" fmla="*/ 1235149 w 1251098"/>
                <a:gd name="connsiteY8" fmla="*/ 598967 h 627321"/>
                <a:gd name="connsiteX9" fmla="*/ 1043763 w 1251098"/>
                <a:gd name="connsiteY9" fmla="*/ 609600 h 627321"/>
                <a:gd name="connsiteX10" fmla="*/ 746051 w 1251098"/>
                <a:gd name="connsiteY10" fmla="*/ 492642 h 627321"/>
                <a:gd name="connsiteX11" fmla="*/ 320749 w 1251098"/>
                <a:gd name="connsiteY11" fmla="*/ 492642 h 627321"/>
                <a:gd name="connsiteX12" fmla="*/ 44302 w 1251098"/>
                <a:gd name="connsiteY12" fmla="*/ 471377 h 627321"/>
                <a:gd name="connsiteX13" fmla="*/ 44302 w 1251098"/>
                <a:gd name="connsiteY13" fmla="*/ 184298 h 627321"/>
                <a:gd name="connsiteX0" fmla="*/ 44302 w 1251098"/>
                <a:gd name="connsiteY0" fmla="*/ 236306 h 679329"/>
                <a:gd name="connsiteX1" fmla="*/ 193158 w 1251098"/>
                <a:gd name="connsiteY1" fmla="*/ 151245 h 679329"/>
                <a:gd name="connsiteX2" fmla="*/ 480237 w 1251098"/>
                <a:gd name="connsiteY2" fmla="*/ 172510 h 679329"/>
                <a:gd name="connsiteX3" fmla="*/ 788581 w 1251098"/>
                <a:gd name="connsiteY3" fmla="*/ 172510 h 679329"/>
                <a:gd name="connsiteX4" fmla="*/ 1144477 w 1251098"/>
                <a:gd name="connsiteY4" fmla="*/ 3544 h 679329"/>
                <a:gd name="connsiteX5" fmla="*/ 1213884 w 1251098"/>
                <a:gd name="connsiteY5" fmla="*/ 151245 h 679329"/>
                <a:gd name="connsiteX6" fmla="*/ 1086293 w 1251098"/>
                <a:gd name="connsiteY6" fmla="*/ 274738 h 679329"/>
                <a:gd name="connsiteX7" fmla="*/ 1139456 w 1251098"/>
                <a:gd name="connsiteY7" fmla="*/ 523385 h 679329"/>
                <a:gd name="connsiteX8" fmla="*/ 1235149 w 1251098"/>
                <a:gd name="connsiteY8" fmla="*/ 650975 h 679329"/>
                <a:gd name="connsiteX9" fmla="*/ 1043763 w 1251098"/>
                <a:gd name="connsiteY9" fmla="*/ 661608 h 679329"/>
                <a:gd name="connsiteX10" fmla="*/ 746051 w 1251098"/>
                <a:gd name="connsiteY10" fmla="*/ 544650 h 679329"/>
                <a:gd name="connsiteX11" fmla="*/ 320749 w 1251098"/>
                <a:gd name="connsiteY11" fmla="*/ 544650 h 679329"/>
                <a:gd name="connsiteX12" fmla="*/ 44302 w 1251098"/>
                <a:gd name="connsiteY12" fmla="*/ 523385 h 679329"/>
                <a:gd name="connsiteX13" fmla="*/ 44302 w 1251098"/>
                <a:gd name="connsiteY13" fmla="*/ 236306 h 679329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086293 w 1251098"/>
                <a:gd name="connsiteY6" fmla="*/ 284645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1098" h="689236">
                  <a:moveTo>
                    <a:pt x="44302" y="246213"/>
                  </a:moveTo>
                  <a:cubicBezTo>
                    <a:pt x="69111" y="184190"/>
                    <a:pt x="120502" y="171785"/>
                    <a:pt x="193158" y="161152"/>
                  </a:cubicBezTo>
                  <a:cubicBezTo>
                    <a:pt x="265814" y="150519"/>
                    <a:pt x="381000" y="178873"/>
                    <a:pt x="480237" y="182417"/>
                  </a:cubicBezTo>
                  <a:cubicBezTo>
                    <a:pt x="579474" y="185961"/>
                    <a:pt x="677874" y="210578"/>
                    <a:pt x="788581" y="182417"/>
                  </a:cubicBezTo>
                  <a:cubicBezTo>
                    <a:pt x="899288" y="154256"/>
                    <a:pt x="1069853" y="26902"/>
                    <a:pt x="1144477" y="13451"/>
                  </a:cubicBezTo>
                  <a:cubicBezTo>
                    <a:pt x="1219101" y="0"/>
                    <a:pt x="1243217" y="54037"/>
                    <a:pt x="1236325" y="101713"/>
                  </a:cubicBezTo>
                  <a:cubicBezTo>
                    <a:pt x="1229433" y="149389"/>
                    <a:pt x="1147319" y="145850"/>
                    <a:pt x="1103122" y="299506"/>
                  </a:cubicBezTo>
                  <a:cubicBezTo>
                    <a:pt x="1086977" y="371436"/>
                    <a:pt x="1117451" y="473063"/>
                    <a:pt x="1139456" y="533292"/>
                  </a:cubicBezTo>
                  <a:cubicBezTo>
                    <a:pt x="1161461" y="593521"/>
                    <a:pt x="1251098" y="637845"/>
                    <a:pt x="1235149" y="660882"/>
                  </a:cubicBezTo>
                  <a:cubicBezTo>
                    <a:pt x="1219200" y="683919"/>
                    <a:pt x="1125279" y="689236"/>
                    <a:pt x="1043763" y="671515"/>
                  </a:cubicBezTo>
                  <a:cubicBezTo>
                    <a:pt x="962247" y="653794"/>
                    <a:pt x="866553" y="574050"/>
                    <a:pt x="746051" y="554557"/>
                  </a:cubicBezTo>
                  <a:cubicBezTo>
                    <a:pt x="625549" y="535064"/>
                    <a:pt x="437707" y="558101"/>
                    <a:pt x="320749" y="554557"/>
                  </a:cubicBezTo>
                  <a:cubicBezTo>
                    <a:pt x="203791" y="551013"/>
                    <a:pt x="88604" y="588227"/>
                    <a:pt x="44302" y="533292"/>
                  </a:cubicBezTo>
                  <a:cubicBezTo>
                    <a:pt x="0" y="478357"/>
                    <a:pt x="19493" y="308236"/>
                    <a:pt x="44302" y="2462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Font typeface="Arial" charset="0"/>
                <a:buChar char="•"/>
                <a:defRPr/>
              </a:pPr>
              <a:endPara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6" name="Group 72"/>
            <p:cNvGrpSpPr/>
            <p:nvPr/>
          </p:nvGrpSpPr>
          <p:grpSpPr>
            <a:xfrm rot="3051084">
              <a:off x="1454041" y="5361615"/>
              <a:ext cx="857843" cy="527017"/>
              <a:chOff x="4283843" y="5018688"/>
              <a:chExt cx="1056172" cy="572478"/>
            </a:xfr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grpSpPr>
          <p:sp>
            <p:nvSpPr>
              <p:cNvPr id="85" name="Oval 84"/>
              <p:cNvSpPr/>
              <p:nvPr/>
            </p:nvSpPr>
            <p:spPr bwMode="auto">
              <a:xfrm>
                <a:off x="5044740" y="5018688"/>
                <a:ext cx="295275" cy="29527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>
                  <a:buFont typeface="Arial" charset="0"/>
                  <a:buChar char="•"/>
                  <a:defRPr/>
                </a:pPr>
                <a:endParaRPr lang="en-US" sz="1400" dirty="0">
                  <a:solidFill>
                    <a:schemeClr val="bg2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 rot="19189528">
                <a:off x="4283843" y="5370771"/>
                <a:ext cx="995923" cy="220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>
                  <a:buFont typeface="Arial" charset="0"/>
                  <a:buChar char="•"/>
                  <a:defRPr/>
                </a:pPr>
                <a:endParaRPr lang="en-US" sz="1400" dirty="0">
                  <a:solidFill>
                    <a:schemeClr val="bg2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74" name="Freeform 73"/>
            <p:cNvSpPr/>
            <p:nvPr/>
          </p:nvSpPr>
          <p:spPr bwMode="auto">
            <a:xfrm>
              <a:off x="2288151" y="5106988"/>
              <a:ext cx="1179565" cy="342900"/>
            </a:xfrm>
            <a:custGeom>
              <a:avLst/>
              <a:gdLst>
                <a:gd name="connsiteX0" fmla="*/ 7938 w 1035050"/>
                <a:gd name="connsiteY0" fmla="*/ 27781 h 300038"/>
                <a:gd name="connsiteX1" fmla="*/ 60325 w 1035050"/>
                <a:gd name="connsiteY1" fmla="*/ 8731 h 300038"/>
                <a:gd name="connsiteX2" fmla="*/ 146050 w 1035050"/>
                <a:gd name="connsiteY2" fmla="*/ 80169 h 300038"/>
                <a:gd name="connsiteX3" fmla="*/ 293688 w 1035050"/>
                <a:gd name="connsiteY3" fmla="*/ 118269 h 300038"/>
                <a:gd name="connsiteX4" fmla="*/ 927100 w 1035050"/>
                <a:gd name="connsiteY4" fmla="*/ 127794 h 300038"/>
                <a:gd name="connsiteX5" fmla="*/ 941388 w 1035050"/>
                <a:gd name="connsiteY5" fmla="*/ 180181 h 300038"/>
                <a:gd name="connsiteX6" fmla="*/ 460375 w 1035050"/>
                <a:gd name="connsiteY6" fmla="*/ 194469 h 300038"/>
                <a:gd name="connsiteX7" fmla="*/ 169863 w 1035050"/>
                <a:gd name="connsiteY7" fmla="*/ 208756 h 300038"/>
                <a:gd name="connsiteX8" fmla="*/ 69850 w 1035050"/>
                <a:gd name="connsiteY8" fmla="*/ 289719 h 300038"/>
                <a:gd name="connsiteX9" fmla="*/ 3175 w 1035050"/>
                <a:gd name="connsiteY9" fmla="*/ 270669 h 300038"/>
                <a:gd name="connsiteX10" fmla="*/ 88900 w 1035050"/>
                <a:gd name="connsiteY10" fmla="*/ 165894 h 300038"/>
                <a:gd name="connsiteX11" fmla="*/ 7938 w 1035050"/>
                <a:gd name="connsiteY11" fmla="*/ 27781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050" h="300038">
                  <a:moveTo>
                    <a:pt x="7938" y="27781"/>
                  </a:moveTo>
                  <a:cubicBezTo>
                    <a:pt x="3176" y="1587"/>
                    <a:pt x="37306" y="0"/>
                    <a:pt x="60325" y="8731"/>
                  </a:cubicBezTo>
                  <a:cubicBezTo>
                    <a:pt x="83344" y="17462"/>
                    <a:pt x="107156" y="61913"/>
                    <a:pt x="146050" y="80169"/>
                  </a:cubicBezTo>
                  <a:cubicBezTo>
                    <a:pt x="184944" y="98425"/>
                    <a:pt x="163513" y="110332"/>
                    <a:pt x="293688" y="118269"/>
                  </a:cubicBezTo>
                  <a:cubicBezTo>
                    <a:pt x="423863" y="126207"/>
                    <a:pt x="819150" y="117475"/>
                    <a:pt x="927100" y="127794"/>
                  </a:cubicBezTo>
                  <a:cubicBezTo>
                    <a:pt x="1035050" y="138113"/>
                    <a:pt x="1019176" y="169069"/>
                    <a:pt x="941388" y="180181"/>
                  </a:cubicBezTo>
                  <a:cubicBezTo>
                    <a:pt x="863601" y="191294"/>
                    <a:pt x="588962" y="189707"/>
                    <a:pt x="460375" y="194469"/>
                  </a:cubicBezTo>
                  <a:cubicBezTo>
                    <a:pt x="331788" y="199231"/>
                    <a:pt x="234950" y="192881"/>
                    <a:pt x="169863" y="208756"/>
                  </a:cubicBezTo>
                  <a:cubicBezTo>
                    <a:pt x="104776" y="224631"/>
                    <a:pt x="97631" y="279400"/>
                    <a:pt x="69850" y="289719"/>
                  </a:cubicBezTo>
                  <a:cubicBezTo>
                    <a:pt x="42069" y="300038"/>
                    <a:pt x="0" y="291307"/>
                    <a:pt x="3175" y="270669"/>
                  </a:cubicBezTo>
                  <a:cubicBezTo>
                    <a:pt x="6350" y="250032"/>
                    <a:pt x="88900" y="206375"/>
                    <a:pt x="88900" y="165894"/>
                  </a:cubicBezTo>
                  <a:cubicBezTo>
                    <a:pt x="88900" y="125413"/>
                    <a:pt x="12700" y="53975"/>
                    <a:pt x="7938" y="277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17" name="Group 74"/>
            <p:cNvGrpSpPr/>
            <p:nvPr/>
          </p:nvGrpSpPr>
          <p:grpSpPr>
            <a:xfrm rot="2391844">
              <a:off x="1526099" y="4917524"/>
              <a:ext cx="860014" cy="530514"/>
              <a:chOff x="4227530" y="5076825"/>
              <a:chExt cx="1058845" cy="576274"/>
            </a:xfr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grpSpPr>
          <p:sp>
            <p:nvSpPr>
              <p:cNvPr id="83" name="Oval 82"/>
              <p:cNvSpPr/>
              <p:nvPr/>
            </p:nvSpPr>
            <p:spPr bwMode="auto">
              <a:xfrm>
                <a:off x="4991100" y="5076825"/>
                <a:ext cx="295275" cy="29527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>
                  <a:buFont typeface="Arial" charset="0"/>
                  <a:buChar char="•"/>
                  <a:defRPr/>
                </a:pPr>
                <a:endParaRPr lang="en-US" sz="1400" dirty="0">
                  <a:solidFill>
                    <a:schemeClr val="bg2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rot="19189528">
                <a:off x="4227530" y="5432704"/>
                <a:ext cx="995923" cy="220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 MT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>
                  <a:buFont typeface="Arial" charset="0"/>
                  <a:buChar char="•"/>
                  <a:defRPr/>
                </a:pPr>
                <a:endParaRPr lang="en-US" sz="1400" dirty="0">
                  <a:solidFill>
                    <a:schemeClr val="bg2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630727" y="5082253"/>
              <a:ext cx="102928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ru-RU" altLang="en-US" sz="1000" b="1" dirty="0">
                  <a:solidFill>
                    <a:schemeClr val="bg1"/>
                  </a:solidFill>
                  <a:ea typeface="MS PGothic" pitchFamily="34" charset="-128"/>
                </a:rPr>
                <a:t>Дендритная</a:t>
              </a:r>
            </a:p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ru-RU" altLang="en-US" sz="1000" b="1" dirty="0">
                  <a:solidFill>
                    <a:schemeClr val="bg1"/>
                  </a:solidFill>
                  <a:ea typeface="MS PGothic" pitchFamily="34" charset="-128"/>
                </a:rPr>
                <a:t>клетка</a:t>
              </a:r>
              <a:endParaRPr lang="en-US" alt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endParaRPr lang="en-US" altLang="en-US" sz="10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3210738" y="5151503"/>
              <a:ext cx="8856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en-US" altLang="en-US" sz="1000" b="1" dirty="0">
                  <a:solidFill>
                    <a:srgbClr val="000000"/>
                  </a:solidFill>
                  <a:ea typeface="MS PGothic" pitchFamily="34" charset="-128"/>
                </a:rPr>
                <a:t>T </a:t>
              </a:r>
              <a:r>
                <a:rPr lang="ru-RU" altLang="en-US" sz="1000" b="1" dirty="0" smtClean="0">
                  <a:solidFill>
                    <a:srgbClr val="000000"/>
                  </a:solidFill>
                  <a:ea typeface="MS PGothic" pitchFamily="34" charset="-128"/>
                </a:rPr>
                <a:t>клетка</a:t>
              </a:r>
              <a:endParaRPr lang="en-US" altLang="en-US" sz="10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1743626" y="4157845"/>
              <a:ext cx="516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en-US" altLang="en-US" sz="1000" dirty="0">
                  <a:ea typeface="MS PGothic" pitchFamily="34" charset="-128"/>
                </a:rPr>
                <a:t>MHC</a:t>
              </a:r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auto">
            <a:xfrm>
              <a:off x="2519113" y="4180772"/>
              <a:ext cx="516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en-US" altLang="en-US" sz="1000" dirty="0">
                  <a:ea typeface="MS PGothic" pitchFamily="34" charset="-128"/>
                </a:rPr>
                <a:t>TCR</a:t>
              </a:r>
            </a:p>
          </p:txBody>
        </p:sp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>
              <a:off x="1660009" y="5425597"/>
              <a:ext cx="5161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en-US" altLang="en-US" sz="1000">
                  <a:solidFill>
                    <a:srgbClr val="FFFFFF"/>
                  </a:solidFill>
                  <a:ea typeface="MS PGothic" pitchFamily="34" charset="-128"/>
                </a:rPr>
                <a:t>B7</a:t>
              </a: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2459771" y="4979186"/>
              <a:ext cx="5161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en-US" altLang="en-US" sz="1000" dirty="0">
                  <a:ea typeface="MS PGothic" pitchFamily="34" charset="-128"/>
                </a:rPr>
                <a:t>CD28</a:t>
              </a:r>
            </a:p>
          </p:txBody>
        </p: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2273862" y="5494185"/>
              <a:ext cx="7492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>
                <a:buClr>
                  <a:srgbClr val="8B3D9A"/>
                </a:buClr>
                <a:buFont typeface="Wingdings" pitchFamily="2" charset="2"/>
                <a:buNone/>
              </a:pPr>
              <a:r>
                <a:rPr lang="en-US" altLang="en-US" sz="1000" dirty="0">
                  <a:ea typeface="MS PGothic" pitchFamily="34" charset="-128"/>
                </a:rPr>
                <a:t>CTLA-4</a:t>
              </a:r>
            </a:p>
          </p:txBody>
        </p:sp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 rot="10800000">
            <a:off x="6977062" y="3833855"/>
            <a:ext cx="1090612" cy="2286000"/>
          </a:xfrm>
          <a:prstGeom prst="roundRect">
            <a:avLst>
              <a:gd name="adj" fmla="val 1713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endParaRPr lang="en-US" altLang="en-US" sz="14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12" name="Left Bracket 11"/>
          <p:cNvSpPr/>
          <p:nvPr/>
        </p:nvSpPr>
        <p:spPr bwMode="auto">
          <a:xfrm>
            <a:off x="6951662" y="3827505"/>
            <a:ext cx="250825" cy="2292350"/>
          </a:xfrm>
          <a:prstGeom prst="leftBracket">
            <a:avLst>
              <a:gd name="adj" fmla="val 75705"/>
            </a:avLst>
          </a:prstGeom>
          <a:solidFill>
            <a:schemeClr val="bg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22799" y="3833855"/>
            <a:ext cx="1090613" cy="2286000"/>
          </a:xfrm>
          <a:prstGeom prst="roundRect">
            <a:avLst>
              <a:gd name="adj" fmla="val 17128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" name="Left Bracket 13"/>
          <p:cNvSpPr/>
          <p:nvPr/>
        </p:nvSpPr>
        <p:spPr bwMode="auto">
          <a:xfrm rot="10800000">
            <a:off x="5475287" y="3827505"/>
            <a:ext cx="250825" cy="2292350"/>
          </a:xfrm>
          <a:prstGeom prst="leftBracket">
            <a:avLst>
              <a:gd name="adj" fmla="val 75705"/>
            </a:avLst>
          </a:prstGeom>
          <a:solidFill>
            <a:schemeClr val="accent3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619624" y="3833855"/>
            <a:ext cx="3448050" cy="2286000"/>
          </a:xfrm>
          <a:prstGeom prst="roundRect">
            <a:avLst>
              <a:gd name="adj" fmla="val 958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endParaRPr lang="en-US" altLang="en-US" sz="1400">
              <a:solidFill>
                <a:schemeClr val="bg2"/>
              </a:solidFill>
              <a:ea typeface="MS PGothic" pitchFamily="34" charset="-128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 rot="10800000">
            <a:off x="5222871" y="3944980"/>
            <a:ext cx="2197101" cy="735012"/>
            <a:chOff x="5546163" y="4043462"/>
            <a:chExt cx="2196371" cy="735307"/>
          </a:xfrm>
        </p:grpSpPr>
        <p:sp>
          <p:nvSpPr>
            <p:cNvPr id="60" name="Freeform 59"/>
            <p:cNvSpPr/>
            <p:nvPr/>
          </p:nvSpPr>
          <p:spPr bwMode="auto">
            <a:xfrm>
              <a:off x="6722110" y="4043462"/>
              <a:ext cx="1020424" cy="735307"/>
            </a:xfrm>
            <a:custGeom>
              <a:avLst/>
              <a:gdLst>
                <a:gd name="connsiteX0" fmla="*/ 1614376 w 1786269"/>
                <a:gd name="connsiteY0" fmla="*/ 17721 h 1286540"/>
                <a:gd name="connsiteX1" fmla="*/ 1380460 w 1786269"/>
                <a:gd name="connsiteY1" fmla="*/ 17721 h 1286540"/>
                <a:gd name="connsiteX2" fmla="*/ 1189074 w 1786269"/>
                <a:gd name="connsiteY2" fmla="*/ 102782 h 1286540"/>
                <a:gd name="connsiteX3" fmla="*/ 1306032 w 1786269"/>
                <a:gd name="connsiteY3" fmla="*/ 209107 h 1286540"/>
                <a:gd name="connsiteX4" fmla="*/ 1476153 w 1786269"/>
                <a:gd name="connsiteY4" fmla="*/ 241005 h 1286540"/>
                <a:gd name="connsiteX5" fmla="*/ 1635641 w 1786269"/>
                <a:gd name="connsiteY5" fmla="*/ 241005 h 1286540"/>
                <a:gd name="connsiteX6" fmla="*/ 1327297 w 1786269"/>
                <a:gd name="connsiteY6" fmla="*/ 241005 h 1286540"/>
                <a:gd name="connsiteX7" fmla="*/ 1210339 w 1786269"/>
                <a:gd name="connsiteY7" fmla="*/ 283535 h 1286540"/>
                <a:gd name="connsiteX8" fmla="*/ 1220971 w 1786269"/>
                <a:gd name="connsiteY8" fmla="*/ 347331 h 1286540"/>
                <a:gd name="connsiteX9" fmla="*/ 1316664 w 1786269"/>
                <a:gd name="connsiteY9" fmla="*/ 411126 h 1286540"/>
                <a:gd name="connsiteX10" fmla="*/ 1571846 w 1786269"/>
                <a:gd name="connsiteY10" fmla="*/ 421759 h 1286540"/>
                <a:gd name="connsiteX11" fmla="*/ 1210339 w 1786269"/>
                <a:gd name="connsiteY11" fmla="*/ 421759 h 1286540"/>
                <a:gd name="connsiteX12" fmla="*/ 976422 w 1786269"/>
                <a:gd name="connsiteY12" fmla="*/ 453656 h 1286540"/>
                <a:gd name="connsiteX13" fmla="*/ 689343 w 1786269"/>
                <a:gd name="connsiteY13" fmla="*/ 379228 h 1286540"/>
                <a:gd name="connsiteX14" fmla="*/ 455427 w 1786269"/>
                <a:gd name="connsiteY14" fmla="*/ 368596 h 1286540"/>
                <a:gd name="connsiteX15" fmla="*/ 285306 w 1786269"/>
                <a:gd name="connsiteY15" fmla="*/ 432391 h 1286540"/>
                <a:gd name="connsiteX16" fmla="*/ 30125 w 1786269"/>
                <a:gd name="connsiteY16" fmla="*/ 506819 h 1286540"/>
                <a:gd name="connsiteX17" fmla="*/ 104553 w 1786269"/>
                <a:gd name="connsiteY17" fmla="*/ 623777 h 1286540"/>
                <a:gd name="connsiteX18" fmla="*/ 242776 w 1786269"/>
                <a:gd name="connsiteY18" fmla="*/ 655675 h 1286540"/>
                <a:gd name="connsiteX19" fmla="*/ 508590 w 1786269"/>
                <a:gd name="connsiteY19" fmla="*/ 687573 h 1286540"/>
                <a:gd name="connsiteX20" fmla="*/ 901995 w 1786269"/>
                <a:gd name="connsiteY20" fmla="*/ 666307 h 1286540"/>
                <a:gd name="connsiteX21" fmla="*/ 1210339 w 1786269"/>
                <a:gd name="connsiteY21" fmla="*/ 666307 h 1286540"/>
                <a:gd name="connsiteX22" fmla="*/ 1561213 w 1786269"/>
                <a:gd name="connsiteY22" fmla="*/ 666307 h 1286540"/>
                <a:gd name="connsiteX23" fmla="*/ 1465520 w 1786269"/>
                <a:gd name="connsiteY23" fmla="*/ 666307 h 1286540"/>
                <a:gd name="connsiteX24" fmla="*/ 848832 w 1786269"/>
                <a:gd name="connsiteY24" fmla="*/ 676940 h 1286540"/>
                <a:gd name="connsiteX25" fmla="*/ 540488 w 1786269"/>
                <a:gd name="connsiteY25" fmla="*/ 687573 h 1286540"/>
                <a:gd name="connsiteX26" fmla="*/ 285306 w 1786269"/>
                <a:gd name="connsiteY26" fmla="*/ 666307 h 1286540"/>
                <a:gd name="connsiteX27" fmla="*/ 147083 w 1786269"/>
                <a:gd name="connsiteY27" fmla="*/ 645042 h 1286540"/>
                <a:gd name="connsiteX28" fmla="*/ 51390 w 1786269"/>
                <a:gd name="connsiteY28" fmla="*/ 730103 h 1286540"/>
                <a:gd name="connsiteX29" fmla="*/ 62022 w 1786269"/>
                <a:gd name="connsiteY29" fmla="*/ 804531 h 1286540"/>
                <a:gd name="connsiteX30" fmla="*/ 253408 w 1786269"/>
                <a:gd name="connsiteY30" fmla="*/ 847061 h 1286540"/>
                <a:gd name="connsiteX31" fmla="*/ 497957 w 1786269"/>
                <a:gd name="connsiteY31" fmla="*/ 942754 h 1286540"/>
                <a:gd name="connsiteX32" fmla="*/ 710608 w 1786269"/>
                <a:gd name="connsiteY32" fmla="*/ 889591 h 1286540"/>
                <a:gd name="connsiteX33" fmla="*/ 1061483 w 1786269"/>
                <a:gd name="connsiteY33" fmla="*/ 825796 h 1286540"/>
                <a:gd name="connsiteX34" fmla="*/ 1380460 w 1786269"/>
                <a:gd name="connsiteY34" fmla="*/ 878959 h 1286540"/>
                <a:gd name="connsiteX35" fmla="*/ 1539948 w 1786269"/>
                <a:gd name="connsiteY35" fmla="*/ 857694 h 1286540"/>
                <a:gd name="connsiteX36" fmla="*/ 1337929 w 1786269"/>
                <a:gd name="connsiteY36" fmla="*/ 889591 h 1286540"/>
                <a:gd name="connsiteX37" fmla="*/ 1199706 w 1786269"/>
                <a:gd name="connsiteY37" fmla="*/ 942754 h 1286540"/>
                <a:gd name="connsiteX38" fmla="*/ 1242236 w 1786269"/>
                <a:gd name="connsiteY38" fmla="*/ 1027814 h 1286540"/>
                <a:gd name="connsiteX39" fmla="*/ 1401725 w 1786269"/>
                <a:gd name="connsiteY39" fmla="*/ 1070345 h 1286540"/>
                <a:gd name="connsiteX40" fmla="*/ 1518683 w 1786269"/>
                <a:gd name="connsiteY40" fmla="*/ 1070345 h 1286540"/>
                <a:gd name="connsiteX41" fmla="*/ 1359195 w 1786269"/>
                <a:gd name="connsiteY41" fmla="*/ 1080977 h 1286540"/>
                <a:gd name="connsiteX42" fmla="*/ 1199706 w 1786269"/>
                <a:gd name="connsiteY42" fmla="*/ 1123507 h 1286540"/>
                <a:gd name="connsiteX43" fmla="*/ 1231604 w 1786269"/>
                <a:gd name="connsiteY43" fmla="*/ 1208568 h 1286540"/>
                <a:gd name="connsiteX44" fmla="*/ 1380460 w 1786269"/>
                <a:gd name="connsiteY44" fmla="*/ 1261731 h 1286540"/>
                <a:gd name="connsiteX45" fmla="*/ 1529315 w 1786269"/>
                <a:gd name="connsiteY45" fmla="*/ 1261731 h 1286540"/>
                <a:gd name="connsiteX46" fmla="*/ 1646274 w 1786269"/>
                <a:gd name="connsiteY46" fmla="*/ 1251098 h 1286540"/>
                <a:gd name="connsiteX47" fmla="*/ 1710069 w 1786269"/>
                <a:gd name="connsiteY47" fmla="*/ 1049080 h 1286540"/>
                <a:gd name="connsiteX48" fmla="*/ 1784497 w 1786269"/>
                <a:gd name="connsiteY48" fmla="*/ 581247 h 1286540"/>
                <a:gd name="connsiteX49" fmla="*/ 1720702 w 1786269"/>
                <a:gd name="connsiteY49" fmla="*/ 92149 h 1286540"/>
                <a:gd name="connsiteX50" fmla="*/ 1614376 w 1786269"/>
                <a:gd name="connsiteY50" fmla="*/ 17721 h 12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86269" h="1286540">
                  <a:moveTo>
                    <a:pt x="1614376" y="17721"/>
                  </a:moveTo>
                  <a:cubicBezTo>
                    <a:pt x="1557669" y="5316"/>
                    <a:pt x="1451344" y="3544"/>
                    <a:pt x="1380460" y="17721"/>
                  </a:cubicBezTo>
                  <a:cubicBezTo>
                    <a:pt x="1309576" y="31898"/>
                    <a:pt x="1201479" y="70884"/>
                    <a:pt x="1189074" y="102782"/>
                  </a:cubicBezTo>
                  <a:cubicBezTo>
                    <a:pt x="1176669" y="134680"/>
                    <a:pt x="1258186" y="186070"/>
                    <a:pt x="1306032" y="209107"/>
                  </a:cubicBezTo>
                  <a:cubicBezTo>
                    <a:pt x="1353878" y="232144"/>
                    <a:pt x="1421218" y="235689"/>
                    <a:pt x="1476153" y="241005"/>
                  </a:cubicBezTo>
                  <a:cubicBezTo>
                    <a:pt x="1531088" y="246321"/>
                    <a:pt x="1635641" y="241005"/>
                    <a:pt x="1635641" y="241005"/>
                  </a:cubicBezTo>
                  <a:cubicBezTo>
                    <a:pt x="1610832" y="241005"/>
                    <a:pt x="1398181" y="233917"/>
                    <a:pt x="1327297" y="241005"/>
                  </a:cubicBezTo>
                  <a:cubicBezTo>
                    <a:pt x="1256413" y="248093"/>
                    <a:pt x="1228060" y="265814"/>
                    <a:pt x="1210339" y="283535"/>
                  </a:cubicBezTo>
                  <a:cubicBezTo>
                    <a:pt x="1192618" y="301256"/>
                    <a:pt x="1203250" y="326066"/>
                    <a:pt x="1220971" y="347331"/>
                  </a:cubicBezTo>
                  <a:cubicBezTo>
                    <a:pt x="1238692" y="368596"/>
                    <a:pt x="1258185" y="398721"/>
                    <a:pt x="1316664" y="411126"/>
                  </a:cubicBezTo>
                  <a:cubicBezTo>
                    <a:pt x="1375143" y="423531"/>
                    <a:pt x="1589567" y="419987"/>
                    <a:pt x="1571846" y="421759"/>
                  </a:cubicBezTo>
                  <a:cubicBezTo>
                    <a:pt x="1554125" y="423531"/>
                    <a:pt x="1309576" y="416443"/>
                    <a:pt x="1210339" y="421759"/>
                  </a:cubicBezTo>
                  <a:cubicBezTo>
                    <a:pt x="1111102" y="427075"/>
                    <a:pt x="1063255" y="460745"/>
                    <a:pt x="976422" y="453656"/>
                  </a:cubicBezTo>
                  <a:cubicBezTo>
                    <a:pt x="889589" y="446568"/>
                    <a:pt x="776175" y="393405"/>
                    <a:pt x="689343" y="379228"/>
                  </a:cubicBezTo>
                  <a:cubicBezTo>
                    <a:pt x="602511" y="365051"/>
                    <a:pt x="522766" y="359736"/>
                    <a:pt x="455427" y="368596"/>
                  </a:cubicBezTo>
                  <a:cubicBezTo>
                    <a:pt x="388088" y="377456"/>
                    <a:pt x="356190" y="409354"/>
                    <a:pt x="285306" y="432391"/>
                  </a:cubicBezTo>
                  <a:cubicBezTo>
                    <a:pt x="214422" y="455428"/>
                    <a:pt x="60250" y="474921"/>
                    <a:pt x="30125" y="506819"/>
                  </a:cubicBezTo>
                  <a:cubicBezTo>
                    <a:pt x="0" y="538717"/>
                    <a:pt x="69111" y="598968"/>
                    <a:pt x="104553" y="623777"/>
                  </a:cubicBezTo>
                  <a:cubicBezTo>
                    <a:pt x="139995" y="648586"/>
                    <a:pt x="175437" y="645042"/>
                    <a:pt x="242776" y="655675"/>
                  </a:cubicBezTo>
                  <a:cubicBezTo>
                    <a:pt x="310116" y="666308"/>
                    <a:pt x="398720" y="685801"/>
                    <a:pt x="508590" y="687573"/>
                  </a:cubicBezTo>
                  <a:cubicBezTo>
                    <a:pt x="618460" y="689345"/>
                    <a:pt x="785037" y="669851"/>
                    <a:pt x="901995" y="666307"/>
                  </a:cubicBezTo>
                  <a:cubicBezTo>
                    <a:pt x="1018953" y="662763"/>
                    <a:pt x="1210339" y="666307"/>
                    <a:pt x="1210339" y="666307"/>
                  </a:cubicBezTo>
                  <a:lnTo>
                    <a:pt x="1561213" y="666307"/>
                  </a:lnTo>
                  <a:lnTo>
                    <a:pt x="1465520" y="666307"/>
                  </a:lnTo>
                  <a:lnTo>
                    <a:pt x="848832" y="676940"/>
                  </a:lnTo>
                  <a:cubicBezTo>
                    <a:pt x="694660" y="680484"/>
                    <a:pt x="634409" y="689345"/>
                    <a:pt x="540488" y="687573"/>
                  </a:cubicBezTo>
                  <a:cubicBezTo>
                    <a:pt x="446567" y="685801"/>
                    <a:pt x="350873" y="673395"/>
                    <a:pt x="285306" y="666307"/>
                  </a:cubicBezTo>
                  <a:cubicBezTo>
                    <a:pt x="219739" y="659219"/>
                    <a:pt x="186069" y="634409"/>
                    <a:pt x="147083" y="645042"/>
                  </a:cubicBezTo>
                  <a:cubicBezTo>
                    <a:pt x="108097" y="655675"/>
                    <a:pt x="65567" y="703522"/>
                    <a:pt x="51390" y="730103"/>
                  </a:cubicBezTo>
                  <a:cubicBezTo>
                    <a:pt x="37213" y="756684"/>
                    <a:pt x="28352" y="785038"/>
                    <a:pt x="62022" y="804531"/>
                  </a:cubicBezTo>
                  <a:cubicBezTo>
                    <a:pt x="95692" y="824024"/>
                    <a:pt x="180752" y="824024"/>
                    <a:pt x="253408" y="847061"/>
                  </a:cubicBezTo>
                  <a:cubicBezTo>
                    <a:pt x="326064" y="870098"/>
                    <a:pt x="421757" y="935666"/>
                    <a:pt x="497957" y="942754"/>
                  </a:cubicBezTo>
                  <a:cubicBezTo>
                    <a:pt x="574157" y="949842"/>
                    <a:pt x="616687" y="909084"/>
                    <a:pt x="710608" y="889591"/>
                  </a:cubicBezTo>
                  <a:cubicBezTo>
                    <a:pt x="804529" y="870098"/>
                    <a:pt x="949841" y="827568"/>
                    <a:pt x="1061483" y="825796"/>
                  </a:cubicBezTo>
                  <a:cubicBezTo>
                    <a:pt x="1173125" y="824024"/>
                    <a:pt x="1300716" y="873643"/>
                    <a:pt x="1380460" y="878959"/>
                  </a:cubicBezTo>
                  <a:cubicBezTo>
                    <a:pt x="1460204" y="884275"/>
                    <a:pt x="1547036" y="855922"/>
                    <a:pt x="1539948" y="857694"/>
                  </a:cubicBezTo>
                  <a:cubicBezTo>
                    <a:pt x="1532860" y="859466"/>
                    <a:pt x="1394636" y="875414"/>
                    <a:pt x="1337929" y="889591"/>
                  </a:cubicBezTo>
                  <a:cubicBezTo>
                    <a:pt x="1281222" y="903768"/>
                    <a:pt x="1215655" y="919717"/>
                    <a:pt x="1199706" y="942754"/>
                  </a:cubicBezTo>
                  <a:cubicBezTo>
                    <a:pt x="1183757" y="965791"/>
                    <a:pt x="1208566" y="1006549"/>
                    <a:pt x="1242236" y="1027814"/>
                  </a:cubicBezTo>
                  <a:cubicBezTo>
                    <a:pt x="1275906" y="1049079"/>
                    <a:pt x="1355651" y="1063257"/>
                    <a:pt x="1401725" y="1070345"/>
                  </a:cubicBezTo>
                  <a:cubicBezTo>
                    <a:pt x="1447799" y="1077433"/>
                    <a:pt x="1525771" y="1068573"/>
                    <a:pt x="1518683" y="1070345"/>
                  </a:cubicBezTo>
                  <a:cubicBezTo>
                    <a:pt x="1511595" y="1072117"/>
                    <a:pt x="1412358" y="1072117"/>
                    <a:pt x="1359195" y="1080977"/>
                  </a:cubicBezTo>
                  <a:cubicBezTo>
                    <a:pt x="1306032" y="1089837"/>
                    <a:pt x="1220971" y="1102242"/>
                    <a:pt x="1199706" y="1123507"/>
                  </a:cubicBezTo>
                  <a:cubicBezTo>
                    <a:pt x="1178441" y="1144772"/>
                    <a:pt x="1201478" y="1185531"/>
                    <a:pt x="1231604" y="1208568"/>
                  </a:cubicBezTo>
                  <a:cubicBezTo>
                    <a:pt x="1261730" y="1231605"/>
                    <a:pt x="1330842" y="1252871"/>
                    <a:pt x="1380460" y="1261731"/>
                  </a:cubicBezTo>
                  <a:cubicBezTo>
                    <a:pt x="1430079" y="1270592"/>
                    <a:pt x="1485013" y="1263503"/>
                    <a:pt x="1529315" y="1261731"/>
                  </a:cubicBezTo>
                  <a:cubicBezTo>
                    <a:pt x="1573617" y="1259959"/>
                    <a:pt x="1616148" y="1286540"/>
                    <a:pt x="1646274" y="1251098"/>
                  </a:cubicBezTo>
                  <a:cubicBezTo>
                    <a:pt x="1676400" y="1215656"/>
                    <a:pt x="1687032" y="1160722"/>
                    <a:pt x="1710069" y="1049080"/>
                  </a:cubicBezTo>
                  <a:cubicBezTo>
                    <a:pt x="1733106" y="937438"/>
                    <a:pt x="1782725" y="740735"/>
                    <a:pt x="1784497" y="581247"/>
                  </a:cubicBezTo>
                  <a:cubicBezTo>
                    <a:pt x="1786269" y="421759"/>
                    <a:pt x="1749055" y="184298"/>
                    <a:pt x="1720702" y="92149"/>
                  </a:cubicBezTo>
                  <a:cubicBezTo>
                    <a:pt x="1692349" y="0"/>
                    <a:pt x="1671083" y="30126"/>
                    <a:pt x="1614376" y="17721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550717" y="4264213"/>
              <a:ext cx="223764" cy="236633"/>
            </a:xfrm>
            <a:custGeom>
              <a:avLst/>
              <a:gdLst>
                <a:gd name="connsiteX0" fmla="*/ 419986 w 458972"/>
                <a:gd name="connsiteY0" fmla="*/ 30126 h 483782"/>
                <a:gd name="connsiteX1" fmla="*/ 292396 w 458972"/>
                <a:gd name="connsiteY1" fmla="*/ 51391 h 483782"/>
                <a:gd name="connsiteX2" fmla="*/ 90377 w 458972"/>
                <a:gd name="connsiteY2" fmla="*/ 30126 h 483782"/>
                <a:gd name="connsiteX3" fmla="*/ 5316 w 458972"/>
                <a:gd name="connsiteY3" fmla="*/ 232145 h 483782"/>
                <a:gd name="connsiteX4" fmla="*/ 58479 w 458972"/>
                <a:gd name="connsiteY4" fmla="*/ 444796 h 483782"/>
                <a:gd name="connsiteX5" fmla="*/ 292396 w 458972"/>
                <a:gd name="connsiteY5" fmla="*/ 466061 h 483782"/>
                <a:gd name="connsiteX6" fmla="*/ 430619 w 458972"/>
                <a:gd name="connsiteY6" fmla="*/ 412898 h 483782"/>
                <a:gd name="connsiteX7" fmla="*/ 345558 w 458972"/>
                <a:gd name="connsiteY7" fmla="*/ 338470 h 483782"/>
                <a:gd name="connsiteX8" fmla="*/ 430619 w 458972"/>
                <a:gd name="connsiteY8" fmla="*/ 264042 h 483782"/>
                <a:gd name="connsiteX9" fmla="*/ 324293 w 458972"/>
                <a:gd name="connsiteY9" fmla="*/ 157717 h 483782"/>
                <a:gd name="connsiteX10" fmla="*/ 441251 w 458972"/>
                <a:gd name="connsiteY10" fmla="*/ 83289 h 483782"/>
                <a:gd name="connsiteX11" fmla="*/ 419986 w 458972"/>
                <a:gd name="connsiteY11" fmla="*/ 30126 h 4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972" h="483782">
                  <a:moveTo>
                    <a:pt x="419986" y="30126"/>
                  </a:moveTo>
                  <a:cubicBezTo>
                    <a:pt x="395177" y="24810"/>
                    <a:pt x="347331" y="51391"/>
                    <a:pt x="292396" y="51391"/>
                  </a:cubicBezTo>
                  <a:cubicBezTo>
                    <a:pt x="237461" y="51391"/>
                    <a:pt x="138224" y="0"/>
                    <a:pt x="90377" y="30126"/>
                  </a:cubicBezTo>
                  <a:cubicBezTo>
                    <a:pt x="42530" y="60252"/>
                    <a:pt x="10632" y="163033"/>
                    <a:pt x="5316" y="232145"/>
                  </a:cubicBezTo>
                  <a:cubicBezTo>
                    <a:pt x="0" y="301257"/>
                    <a:pt x="10632" y="405810"/>
                    <a:pt x="58479" y="444796"/>
                  </a:cubicBezTo>
                  <a:cubicBezTo>
                    <a:pt x="106326" y="483782"/>
                    <a:pt x="230373" y="471377"/>
                    <a:pt x="292396" y="466061"/>
                  </a:cubicBezTo>
                  <a:cubicBezTo>
                    <a:pt x="354419" y="460745"/>
                    <a:pt x="421759" y="434163"/>
                    <a:pt x="430619" y="412898"/>
                  </a:cubicBezTo>
                  <a:cubicBezTo>
                    <a:pt x="439479" y="391633"/>
                    <a:pt x="345558" y="363279"/>
                    <a:pt x="345558" y="338470"/>
                  </a:cubicBezTo>
                  <a:cubicBezTo>
                    <a:pt x="345558" y="313661"/>
                    <a:pt x="434163" y="294168"/>
                    <a:pt x="430619" y="264042"/>
                  </a:cubicBezTo>
                  <a:cubicBezTo>
                    <a:pt x="427075" y="233917"/>
                    <a:pt x="322521" y="187843"/>
                    <a:pt x="324293" y="157717"/>
                  </a:cubicBezTo>
                  <a:cubicBezTo>
                    <a:pt x="326065" y="127592"/>
                    <a:pt x="423530" y="106326"/>
                    <a:pt x="441251" y="83289"/>
                  </a:cubicBezTo>
                  <a:cubicBezTo>
                    <a:pt x="458972" y="60252"/>
                    <a:pt x="444795" y="35442"/>
                    <a:pt x="419986" y="301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5546163" y="4122869"/>
              <a:ext cx="1061685" cy="441502"/>
            </a:xfrm>
            <a:custGeom>
              <a:avLst/>
              <a:gdLst>
                <a:gd name="T0" fmla="*/ 44262 w 1251098"/>
                <a:gd name="T1" fmla="*/ 183690 h 627321"/>
                <a:gd name="T2" fmla="*/ 192974 w 1251098"/>
                <a:gd name="T3" fmla="*/ 98909 h 627321"/>
                <a:gd name="T4" fmla="*/ 479781 w 1251098"/>
                <a:gd name="T5" fmla="*/ 120106 h 627321"/>
                <a:gd name="T6" fmla="*/ 787837 w 1251098"/>
                <a:gd name="T7" fmla="*/ 120106 h 627321"/>
                <a:gd name="T8" fmla="*/ 1149000 w 1251098"/>
                <a:gd name="T9" fmla="*/ 3536 h 627321"/>
                <a:gd name="T10" fmla="*/ 1212735 w 1251098"/>
                <a:gd name="T11" fmla="*/ 98909 h 627321"/>
                <a:gd name="T12" fmla="*/ 1085269 w 1251098"/>
                <a:gd name="T13" fmla="*/ 310864 h 627321"/>
                <a:gd name="T14" fmla="*/ 1138376 w 1251098"/>
                <a:gd name="T15" fmla="*/ 469827 h 627321"/>
                <a:gd name="T16" fmla="*/ 1233981 w 1251098"/>
                <a:gd name="T17" fmla="*/ 596999 h 627321"/>
                <a:gd name="T18" fmla="*/ 1042772 w 1251098"/>
                <a:gd name="T19" fmla="*/ 607598 h 627321"/>
                <a:gd name="T20" fmla="*/ 745347 w 1251098"/>
                <a:gd name="T21" fmla="*/ 491023 h 627321"/>
                <a:gd name="T22" fmla="*/ 320445 w 1251098"/>
                <a:gd name="T23" fmla="*/ 491023 h 627321"/>
                <a:gd name="T24" fmla="*/ 44262 w 1251098"/>
                <a:gd name="T25" fmla="*/ 469827 h 627321"/>
                <a:gd name="T26" fmla="*/ 44262 w 1251098"/>
                <a:gd name="T27" fmla="*/ 183690 h 6273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1098"/>
                <a:gd name="T43" fmla="*/ 0 h 627321"/>
                <a:gd name="T44" fmla="*/ 1251098 w 1251098"/>
                <a:gd name="T45" fmla="*/ 627321 h 627321"/>
                <a:gd name="connsiteX0" fmla="*/ 44302 w 1251098"/>
                <a:gd name="connsiteY0" fmla="*/ 184298 h 627321"/>
                <a:gd name="connsiteX1" fmla="*/ 193158 w 1251098"/>
                <a:gd name="connsiteY1" fmla="*/ 99237 h 627321"/>
                <a:gd name="connsiteX2" fmla="*/ 480237 w 1251098"/>
                <a:gd name="connsiteY2" fmla="*/ 120502 h 627321"/>
                <a:gd name="connsiteX3" fmla="*/ 788581 w 1251098"/>
                <a:gd name="connsiteY3" fmla="*/ 120502 h 627321"/>
                <a:gd name="connsiteX4" fmla="*/ 1150088 w 1251098"/>
                <a:gd name="connsiteY4" fmla="*/ 3544 h 627321"/>
                <a:gd name="connsiteX5" fmla="*/ 1213884 w 1251098"/>
                <a:gd name="connsiteY5" fmla="*/ 99237 h 627321"/>
                <a:gd name="connsiteX6" fmla="*/ 1086293 w 1251098"/>
                <a:gd name="connsiteY6" fmla="*/ 222730 h 627321"/>
                <a:gd name="connsiteX7" fmla="*/ 1139456 w 1251098"/>
                <a:gd name="connsiteY7" fmla="*/ 471377 h 627321"/>
                <a:gd name="connsiteX8" fmla="*/ 1235149 w 1251098"/>
                <a:gd name="connsiteY8" fmla="*/ 598967 h 627321"/>
                <a:gd name="connsiteX9" fmla="*/ 1043763 w 1251098"/>
                <a:gd name="connsiteY9" fmla="*/ 609600 h 627321"/>
                <a:gd name="connsiteX10" fmla="*/ 746051 w 1251098"/>
                <a:gd name="connsiteY10" fmla="*/ 492642 h 627321"/>
                <a:gd name="connsiteX11" fmla="*/ 320749 w 1251098"/>
                <a:gd name="connsiteY11" fmla="*/ 492642 h 627321"/>
                <a:gd name="connsiteX12" fmla="*/ 44302 w 1251098"/>
                <a:gd name="connsiteY12" fmla="*/ 471377 h 627321"/>
                <a:gd name="connsiteX13" fmla="*/ 44302 w 1251098"/>
                <a:gd name="connsiteY13" fmla="*/ 184298 h 627321"/>
                <a:gd name="connsiteX0" fmla="*/ 44302 w 1251098"/>
                <a:gd name="connsiteY0" fmla="*/ 236306 h 679329"/>
                <a:gd name="connsiteX1" fmla="*/ 193158 w 1251098"/>
                <a:gd name="connsiteY1" fmla="*/ 151245 h 679329"/>
                <a:gd name="connsiteX2" fmla="*/ 480237 w 1251098"/>
                <a:gd name="connsiteY2" fmla="*/ 172510 h 679329"/>
                <a:gd name="connsiteX3" fmla="*/ 788581 w 1251098"/>
                <a:gd name="connsiteY3" fmla="*/ 172510 h 679329"/>
                <a:gd name="connsiteX4" fmla="*/ 1144477 w 1251098"/>
                <a:gd name="connsiteY4" fmla="*/ 3544 h 679329"/>
                <a:gd name="connsiteX5" fmla="*/ 1213884 w 1251098"/>
                <a:gd name="connsiteY5" fmla="*/ 151245 h 679329"/>
                <a:gd name="connsiteX6" fmla="*/ 1086293 w 1251098"/>
                <a:gd name="connsiteY6" fmla="*/ 274738 h 679329"/>
                <a:gd name="connsiteX7" fmla="*/ 1139456 w 1251098"/>
                <a:gd name="connsiteY7" fmla="*/ 523385 h 679329"/>
                <a:gd name="connsiteX8" fmla="*/ 1235149 w 1251098"/>
                <a:gd name="connsiteY8" fmla="*/ 650975 h 679329"/>
                <a:gd name="connsiteX9" fmla="*/ 1043763 w 1251098"/>
                <a:gd name="connsiteY9" fmla="*/ 661608 h 679329"/>
                <a:gd name="connsiteX10" fmla="*/ 746051 w 1251098"/>
                <a:gd name="connsiteY10" fmla="*/ 544650 h 679329"/>
                <a:gd name="connsiteX11" fmla="*/ 320749 w 1251098"/>
                <a:gd name="connsiteY11" fmla="*/ 544650 h 679329"/>
                <a:gd name="connsiteX12" fmla="*/ 44302 w 1251098"/>
                <a:gd name="connsiteY12" fmla="*/ 523385 h 679329"/>
                <a:gd name="connsiteX13" fmla="*/ 44302 w 1251098"/>
                <a:gd name="connsiteY13" fmla="*/ 236306 h 679329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086293 w 1251098"/>
                <a:gd name="connsiteY6" fmla="*/ 284645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1098" h="689236">
                  <a:moveTo>
                    <a:pt x="44302" y="246213"/>
                  </a:moveTo>
                  <a:cubicBezTo>
                    <a:pt x="69111" y="184190"/>
                    <a:pt x="120502" y="171785"/>
                    <a:pt x="193158" y="161152"/>
                  </a:cubicBezTo>
                  <a:cubicBezTo>
                    <a:pt x="265814" y="150519"/>
                    <a:pt x="381000" y="178873"/>
                    <a:pt x="480237" y="182417"/>
                  </a:cubicBezTo>
                  <a:cubicBezTo>
                    <a:pt x="579474" y="185961"/>
                    <a:pt x="677874" y="210578"/>
                    <a:pt x="788581" y="182417"/>
                  </a:cubicBezTo>
                  <a:cubicBezTo>
                    <a:pt x="899288" y="154256"/>
                    <a:pt x="1069853" y="26902"/>
                    <a:pt x="1144477" y="13451"/>
                  </a:cubicBezTo>
                  <a:cubicBezTo>
                    <a:pt x="1219101" y="0"/>
                    <a:pt x="1243217" y="54037"/>
                    <a:pt x="1236325" y="101713"/>
                  </a:cubicBezTo>
                  <a:cubicBezTo>
                    <a:pt x="1229433" y="149389"/>
                    <a:pt x="1147319" y="145850"/>
                    <a:pt x="1103122" y="299506"/>
                  </a:cubicBezTo>
                  <a:cubicBezTo>
                    <a:pt x="1086977" y="371436"/>
                    <a:pt x="1117451" y="473063"/>
                    <a:pt x="1139456" y="533292"/>
                  </a:cubicBezTo>
                  <a:cubicBezTo>
                    <a:pt x="1161461" y="593521"/>
                    <a:pt x="1251098" y="637845"/>
                    <a:pt x="1235149" y="660882"/>
                  </a:cubicBezTo>
                  <a:cubicBezTo>
                    <a:pt x="1219200" y="683919"/>
                    <a:pt x="1125279" y="689236"/>
                    <a:pt x="1043763" y="671515"/>
                  </a:cubicBezTo>
                  <a:cubicBezTo>
                    <a:pt x="962247" y="653794"/>
                    <a:pt x="866553" y="574050"/>
                    <a:pt x="746051" y="554557"/>
                  </a:cubicBezTo>
                  <a:cubicBezTo>
                    <a:pt x="625549" y="535064"/>
                    <a:pt x="437707" y="558101"/>
                    <a:pt x="320749" y="554557"/>
                  </a:cubicBezTo>
                  <a:cubicBezTo>
                    <a:pt x="203791" y="551013"/>
                    <a:pt x="88604" y="588227"/>
                    <a:pt x="44302" y="533292"/>
                  </a:cubicBezTo>
                  <a:cubicBezTo>
                    <a:pt x="0" y="478357"/>
                    <a:pt x="19493" y="308236"/>
                    <a:pt x="44302" y="2462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Font typeface="Arial" charset="0"/>
                <a:buChar char="•"/>
                <a:defRPr/>
              </a:pPr>
              <a:endPara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7" name="Group 16"/>
          <p:cNvGrpSpPr>
            <a:grpSpLocks/>
          </p:cNvGrpSpPr>
          <p:nvPr/>
        </p:nvGrpSpPr>
        <p:grpSpPr bwMode="auto">
          <a:xfrm rot="3085314">
            <a:off x="6266304" y="5562877"/>
            <a:ext cx="428625" cy="447675"/>
            <a:chOff x="4705350" y="5362575"/>
            <a:chExt cx="428625" cy="647700"/>
          </a:xfrm>
        </p:grpSpPr>
        <p:cxnSp>
          <p:nvCxnSpPr>
            <p:cNvPr id="54" name="Straight Connector 53"/>
            <p:cNvCxnSpPr>
              <a:cxnSpLocks noChangeShapeType="1"/>
            </p:cNvCxnSpPr>
            <p:nvPr/>
          </p:nvCxnSpPr>
          <p:spPr bwMode="auto">
            <a:xfrm flipV="1">
              <a:off x="4886325" y="5572125"/>
              <a:ext cx="0" cy="4381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flipV="1">
              <a:off x="4953000" y="5572125"/>
              <a:ext cx="0" cy="4381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 flipV="1">
              <a:off x="4953000" y="536257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 flipH="1" flipV="1">
              <a:off x="4743450" y="536257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7"/>
            <p:cNvCxnSpPr>
              <a:cxnSpLocks noChangeShapeType="1"/>
            </p:cNvCxnSpPr>
            <p:nvPr/>
          </p:nvCxnSpPr>
          <p:spPr bwMode="auto">
            <a:xfrm flipH="1" flipV="1">
              <a:off x="4705350" y="541972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58"/>
            <p:cNvCxnSpPr>
              <a:cxnSpLocks noChangeShapeType="1"/>
            </p:cNvCxnSpPr>
            <p:nvPr/>
          </p:nvCxnSpPr>
          <p:spPr bwMode="auto">
            <a:xfrm flipV="1">
              <a:off x="4991100" y="5429250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16449" y="4837155"/>
            <a:ext cx="885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ru-RU" altLang="en-US" sz="1000" b="1" dirty="0" smtClean="0">
                <a:solidFill>
                  <a:srgbClr val="000000"/>
                </a:solidFill>
                <a:ea typeface="MS PGothic" pitchFamily="34" charset="-128"/>
              </a:rPr>
              <a:t> клетка</a:t>
            </a:r>
            <a:endParaRPr lang="en-US" altLang="en-US" sz="10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97724" y="4907005"/>
            <a:ext cx="88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ru-RU" altLang="en-US" sz="900" b="1" dirty="0" smtClean="0">
                <a:solidFill>
                  <a:srgbClr val="000000"/>
                </a:solidFill>
                <a:ea typeface="MS PGothic" pitchFamily="34" charset="-128"/>
              </a:rPr>
              <a:t>Опухолевая</a:t>
            </a:r>
          </a:p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ru-RU" altLang="en-US" sz="900" b="1" dirty="0" smtClean="0">
                <a:solidFill>
                  <a:srgbClr val="000000"/>
                </a:solidFill>
                <a:ea typeface="MS PGothic" pitchFamily="34" charset="-128"/>
              </a:rPr>
              <a:t>клетка</a:t>
            </a:r>
            <a:endParaRPr lang="en-US" altLang="en-US" sz="9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426199" y="3913230"/>
            <a:ext cx="51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en-US" altLang="en-US" sz="1000" dirty="0">
                <a:ea typeface="MS PGothic" pitchFamily="34" charset="-128"/>
              </a:rPr>
              <a:t>MHC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688012" y="3937042"/>
            <a:ext cx="5159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en-US" altLang="en-US" sz="1000" dirty="0">
                <a:ea typeface="MS PGothic" pitchFamily="34" charset="-128"/>
              </a:rPr>
              <a:t>TCR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11824" y="4833980"/>
            <a:ext cx="51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en-US" altLang="en-US" sz="1000" dirty="0">
                <a:ea typeface="MS PGothic" pitchFamily="34" charset="-128"/>
              </a:rPr>
              <a:t>PD-1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351587" y="5080042"/>
            <a:ext cx="749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en-US" altLang="en-US" sz="1000" dirty="0">
                <a:ea typeface="MS PGothic" pitchFamily="34" charset="-128"/>
              </a:rPr>
              <a:t>PD-L1</a:t>
            </a:r>
          </a:p>
        </p:txBody>
      </p:sp>
      <p:grpSp>
        <p:nvGrpSpPr>
          <p:cNvPr id="29" name="Group 23"/>
          <p:cNvGrpSpPr>
            <a:grpSpLocks/>
          </p:cNvGrpSpPr>
          <p:nvPr/>
        </p:nvGrpSpPr>
        <p:grpSpPr bwMode="auto">
          <a:xfrm rot="-3869255">
            <a:off x="6122183" y="5001664"/>
            <a:ext cx="428625" cy="449263"/>
            <a:chOff x="4705350" y="5362575"/>
            <a:chExt cx="428625" cy="647700"/>
          </a:xfrm>
        </p:grpSpPr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 flipV="1">
              <a:off x="4886325" y="5572125"/>
              <a:ext cx="0" cy="4381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 flipV="1">
              <a:off x="4953000" y="5572125"/>
              <a:ext cx="0" cy="4381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flipV="1">
              <a:off x="4953000" y="536257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flipH="1" flipV="1">
              <a:off x="4743450" y="536257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4705350" y="541972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flipV="1">
              <a:off x="4991100" y="5429250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Freeform 24"/>
          <p:cNvSpPr/>
          <p:nvPr/>
        </p:nvSpPr>
        <p:spPr bwMode="auto">
          <a:xfrm rot="20845963">
            <a:off x="5460999" y="4876842"/>
            <a:ext cx="658813" cy="565150"/>
          </a:xfrm>
          <a:custGeom>
            <a:avLst/>
            <a:gdLst>
              <a:gd name="connsiteX0" fmla="*/ 15081 w 748506"/>
              <a:gd name="connsiteY0" fmla="*/ 74216 h 610791"/>
              <a:gd name="connsiteX1" fmla="*/ 12700 w 748506"/>
              <a:gd name="connsiteY1" fmla="*/ 19447 h 610791"/>
              <a:gd name="connsiteX2" fmla="*/ 91281 w 748506"/>
              <a:gd name="connsiteY2" fmla="*/ 28972 h 610791"/>
              <a:gd name="connsiteX3" fmla="*/ 341313 w 748506"/>
              <a:gd name="connsiteY3" fmla="*/ 193279 h 610791"/>
              <a:gd name="connsiteX4" fmla="*/ 455613 w 748506"/>
              <a:gd name="connsiteY4" fmla="*/ 259954 h 610791"/>
              <a:gd name="connsiteX5" fmla="*/ 524669 w 748506"/>
              <a:gd name="connsiteY5" fmla="*/ 228997 h 610791"/>
              <a:gd name="connsiteX6" fmla="*/ 612775 w 748506"/>
              <a:gd name="connsiteY6" fmla="*/ 224235 h 610791"/>
              <a:gd name="connsiteX7" fmla="*/ 729456 w 748506"/>
              <a:gd name="connsiteY7" fmla="*/ 302816 h 610791"/>
              <a:gd name="connsiteX8" fmla="*/ 727075 w 748506"/>
              <a:gd name="connsiteY8" fmla="*/ 367110 h 610791"/>
              <a:gd name="connsiteX9" fmla="*/ 700881 w 748506"/>
              <a:gd name="connsiteY9" fmla="*/ 388541 h 610791"/>
              <a:gd name="connsiteX10" fmla="*/ 665163 w 748506"/>
              <a:gd name="connsiteY10" fmla="*/ 350441 h 610791"/>
              <a:gd name="connsiteX11" fmla="*/ 588963 w 748506"/>
              <a:gd name="connsiteY11" fmla="*/ 326629 h 610791"/>
              <a:gd name="connsiteX12" fmla="*/ 510381 w 748506"/>
              <a:gd name="connsiteY12" fmla="*/ 379016 h 610791"/>
              <a:gd name="connsiteX13" fmla="*/ 479425 w 748506"/>
              <a:gd name="connsiteY13" fmla="*/ 471885 h 610791"/>
              <a:gd name="connsiteX14" fmla="*/ 505619 w 748506"/>
              <a:gd name="connsiteY14" fmla="*/ 533797 h 610791"/>
              <a:gd name="connsiteX15" fmla="*/ 555625 w 748506"/>
              <a:gd name="connsiteY15" fmla="*/ 567135 h 610791"/>
              <a:gd name="connsiteX16" fmla="*/ 534194 w 748506"/>
              <a:gd name="connsiteY16" fmla="*/ 593329 h 610791"/>
              <a:gd name="connsiteX17" fmla="*/ 465138 w 748506"/>
              <a:gd name="connsiteY17" fmla="*/ 600472 h 610791"/>
              <a:gd name="connsiteX18" fmla="*/ 379413 w 748506"/>
              <a:gd name="connsiteY18" fmla="*/ 531416 h 610791"/>
              <a:gd name="connsiteX19" fmla="*/ 355600 w 748506"/>
              <a:gd name="connsiteY19" fmla="*/ 450454 h 610791"/>
              <a:gd name="connsiteX20" fmla="*/ 391319 w 748506"/>
              <a:gd name="connsiteY20" fmla="*/ 350441 h 610791"/>
              <a:gd name="connsiteX21" fmla="*/ 291306 w 748506"/>
              <a:gd name="connsiteY21" fmla="*/ 276622 h 610791"/>
              <a:gd name="connsiteX22" fmla="*/ 184150 w 748506"/>
              <a:gd name="connsiteY22" fmla="*/ 198041 h 610791"/>
              <a:gd name="connsiteX23" fmla="*/ 15081 w 748506"/>
              <a:gd name="connsiteY23" fmla="*/ 74216 h 6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8506" h="610791">
                <a:moveTo>
                  <a:pt x="15081" y="74216"/>
                </a:moveTo>
                <a:cubicBezTo>
                  <a:pt x="7540" y="50602"/>
                  <a:pt x="0" y="26988"/>
                  <a:pt x="12700" y="19447"/>
                </a:cubicBezTo>
                <a:cubicBezTo>
                  <a:pt x="25400" y="11906"/>
                  <a:pt x="36512" y="0"/>
                  <a:pt x="91281" y="28972"/>
                </a:cubicBezTo>
                <a:cubicBezTo>
                  <a:pt x="146050" y="57944"/>
                  <a:pt x="280591" y="154782"/>
                  <a:pt x="341313" y="193279"/>
                </a:cubicBezTo>
                <a:cubicBezTo>
                  <a:pt x="402035" y="231776"/>
                  <a:pt x="425054" y="254001"/>
                  <a:pt x="455613" y="259954"/>
                </a:cubicBezTo>
                <a:cubicBezTo>
                  <a:pt x="486172" y="265907"/>
                  <a:pt x="498475" y="234950"/>
                  <a:pt x="524669" y="228997"/>
                </a:cubicBezTo>
                <a:cubicBezTo>
                  <a:pt x="550863" y="223044"/>
                  <a:pt x="578644" y="211932"/>
                  <a:pt x="612775" y="224235"/>
                </a:cubicBezTo>
                <a:cubicBezTo>
                  <a:pt x="646906" y="236538"/>
                  <a:pt x="710406" y="279004"/>
                  <a:pt x="729456" y="302816"/>
                </a:cubicBezTo>
                <a:cubicBezTo>
                  <a:pt x="748506" y="326628"/>
                  <a:pt x="731838" y="352822"/>
                  <a:pt x="727075" y="367110"/>
                </a:cubicBezTo>
                <a:cubicBezTo>
                  <a:pt x="722312" y="381398"/>
                  <a:pt x="711200" y="391319"/>
                  <a:pt x="700881" y="388541"/>
                </a:cubicBezTo>
                <a:cubicBezTo>
                  <a:pt x="690562" y="385763"/>
                  <a:pt x="683816" y="360760"/>
                  <a:pt x="665163" y="350441"/>
                </a:cubicBezTo>
                <a:cubicBezTo>
                  <a:pt x="646510" y="340122"/>
                  <a:pt x="614760" y="321867"/>
                  <a:pt x="588963" y="326629"/>
                </a:cubicBezTo>
                <a:cubicBezTo>
                  <a:pt x="563166" y="331391"/>
                  <a:pt x="528637" y="354807"/>
                  <a:pt x="510381" y="379016"/>
                </a:cubicBezTo>
                <a:cubicBezTo>
                  <a:pt x="492125" y="403225"/>
                  <a:pt x="480219" y="446088"/>
                  <a:pt x="479425" y="471885"/>
                </a:cubicBezTo>
                <a:cubicBezTo>
                  <a:pt x="478631" y="497682"/>
                  <a:pt x="492919" y="517922"/>
                  <a:pt x="505619" y="533797"/>
                </a:cubicBezTo>
                <a:cubicBezTo>
                  <a:pt x="518319" y="549672"/>
                  <a:pt x="550863" y="557213"/>
                  <a:pt x="555625" y="567135"/>
                </a:cubicBezTo>
                <a:cubicBezTo>
                  <a:pt x="560387" y="577057"/>
                  <a:pt x="549275" y="587773"/>
                  <a:pt x="534194" y="593329"/>
                </a:cubicBezTo>
                <a:cubicBezTo>
                  <a:pt x="519113" y="598885"/>
                  <a:pt x="490935" y="610791"/>
                  <a:pt x="465138" y="600472"/>
                </a:cubicBezTo>
                <a:cubicBezTo>
                  <a:pt x="439341" y="590153"/>
                  <a:pt x="397669" y="556419"/>
                  <a:pt x="379413" y="531416"/>
                </a:cubicBezTo>
                <a:cubicBezTo>
                  <a:pt x="361157" y="506413"/>
                  <a:pt x="353616" y="480617"/>
                  <a:pt x="355600" y="450454"/>
                </a:cubicBezTo>
                <a:cubicBezTo>
                  <a:pt x="357584" y="420291"/>
                  <a:pt x="402035" y="379413"/>
                  <a:pt x="391319" y="350441"/>
                </a:cubicBezTo>
                <a:cubicBezTo>
                  <a:pt x="380603" y="321469"/>
                  <a:pt x="291306" y="276622"/>
                  <a:pt x="291306" y="276622"/>
                </a:cubicBezTo>
                <a:lnTo>
                  <a:pt x="184150" y="198041"/>
                </a:lnTo>
                <a:lnTo>
                  <a:pt x="15081" y="7421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72826" y="4989687"/>
            <a:ext cx="756046" cy="636191"/>
          </a:xfrm>
          <a:custGeom>
            <a:avLst/>
            <a:gdLst>
              <a:gd name="connsiteX0" fmla="*/ 683418 w 760412"/>
              <a:gd name="connsiteY0" fmla="*/ 45641 h 635794"/>
              <a:gd name="connsiteX1" fmla="*/ 280987 w 760412"/>
              <a:gd name="connsiteY1" fmla="*/ 359966 h 635794"/>
              <a:gd name="connsiteX2" fmla="*/ 128587 w 760412"/>
              <a:gd name="connsiteY2" fmla="*/ 343297 h 635794"/>
              <a:gd name="connsiteX3" fmla="*/ 50006 w 760412"/>
              <a:gd name="connsiteY3" fmla="*/ 376635 h 635794"/>
              <a:gd name="connsiteX4" fmla="*/ 4762 w 760412"/>
              <a:gd name="connsiteY4" fmla="*/ 469503 h 635794"/>
              <a:gd name="connsiteX5" fmla="*/ 78581 w 760412"/>
              <a:gd name="connsiteY5" fmla="*/ 602853 h 635794"/>
              <a:gd name="connsiteX6" fmla="*/ 223837 w 760412"/>
              <a:gd name="connsiteY6" fmla="*/ 624285 h 635794"/>
              <a:gd name="connsiteX7" fmla="*/ 290512 w 760412"/>
              <a:gd name="connsiteY7" fmla="*/ 533797 h 635794"/>
              <a:gd name="connsiteX8" fmla="*/ 283368 w 760412"/>
              <a:gd name="connsiteY8" fmla="*/ 464741 h 635794"/>
              <a:gd name="connsiteX9" fmla="*/ 345281 w 760412"/>
              <a:gd name="connsiteY9" fmla="*/ 381397 h 635794"/>
              <a:gd name="connsiteX10" fmla="*/ 590549 w 760412"/>
              <a:gd name="connsiteY10" fmla="*/ 188516 h 635794"/>
              <a:gd name="connsiteX11" fmla="*/ 716756 w 760412"/>
              <a:gd name="connsiteY11" fmla="*/ 83741 h 635794"/>
              <a:gd name="connsiteX12" fmla="*/ 742949 w 760412"/>
              <a:gd name="connsiteY12" fmla="*/ 86122 h 635794"/>
              <a:gd name="connsiteX13" fmla="*/ 683418 w 760412"/>
              <a:gd name="connsiteY13" fmla="*/ 45641 h 635794"/>
              <a:gd name="connsiteX0" fmla="*/ 683418 w 756046"/>
              <a:gd name="connsiteY0" fmla="*/ 46038 h 636191"/>
              <a:gd name="connsiteX1" fmla="*/ 280987 w 756046"/>
              <a:gd name="connsiteY1" fmla="*/ 360363 h 636191"/>
              <a:gd name="connsiteX2" fmla="*/ 128587 w 756046"/>
              <a:gd name="connsiteY2" fmla="*/ 343694 h 636191"/>
              <a:gd name="connsiteX3" fmla="*/ 50006 w 756046"/>
              <a:gd name="connsiteY3" fmla="*/ 377032 h 636191"/>
              <a:gd name="connsiteX4" fmla="*/ 4762 w 756046"/>
              <a:gd name="connsiteY4" fmla="*/ 469900 h 636191"/>
              <a:gd name="connsiteX5" fmla="*/ 78581 w 756046"/>
              <a:gd name="connsiteY5" fmla="*/ 603250 h 636191"/>
              <a:gd name="connsiteX6" fmla="*/ 223837 w 756046"/>
              <a:gd name="connsiteY6" fmla="*/ 624682 h 636191"/>
              <a:gd name="connsiteX7" fmla="*/ 290512 w 756046"/>
              <a:gd name="connsiteY7" fmla="*/ 534194 h 636191"/>
              <a:gd name="connsiteX8" fmla="*/ 283368 w 756046"/>
              <a:gd name="connsiteY8" fmla="*/ 465138 h 636191"/>
              <a:gd name="connsiteX9" fmla="*/ 345281 w 756046"/>
              <a:gd name="connsiteY9" fmla="*/ 381794 h 636191"/>
              <a:gd name="connsiteX10" fmla="*/ 590549 w 756046"/>
              <a:gd name="connsiteY10" fmla="*/ 188913 h 636191"/>
              <a:gd name="connsiteX11" fmla="*/ 716756 w 756046"/>
              <a:gd name="connsiteY11" fmla="*/ 84138 h 636191"/>
              <a:gd name="connsiteX12" fmla="*/ 683418 w 756046"/>
              <a:gd name="connsiteY12" fmla="*/ 46038 h 63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046" h="636191">
                <a:moveTo>
                  <a:pt x="683418" y="46038"/>
                </a:moveTo>
                <a:cubicBezTo>
                  <a:pt x="610790" y="92076"/>
                  <a:pt x="373459" y="310754"/>
                  <a:pt x="280987" y="360363"/>
                </a:cubicBezTo>
                <a:cubicBezTo>
                  <a:pt x="188515" y="409972"/>
                  <a:pt x="167084" y="340916"/>
                  <a:pt x="128587" y="343694"/>
                </a:cubicBezTo>
                <a:cubicBezTo>
                  <a:pt x="90090" y="346472"/>
                  <a:pt x="70643" y="355998"/>
                  <a:pt x="50006" y="377032"/>
                </a:cubicBezTo>
                <a:cubicBezTo>
                  <a:pt x="29369" y="398066"/>
                  <a:pt x="0" y="432197"/>
                  <a:pt x="4762" y="469900"/>
                </a:cubicBezTo>
                <a:cubicBezTo>
                  <a:pt x="9524" y="507603"/>
                  <a:pt x="42069" y="577453"/>
                  <a:pt x="78581" y="603250"/>
                </a:cubicBezTo>
                <a:cubicBezTo>
                  <a:pt x="115093" y="629047"/>
                  <a:pt x="188515" y="636191"/>
                  <a:pt x="223837" y="624682"/>
                </a:cubicBezTo>
                <a:cubicBezTo>
                  <a:pt x="259159" y="613173"/>
                  <a:pt x="280590" y="560785"/>
                  <a:pt x="290512" y="534194"/>
                </a:cubicBezTo>
                <a:cubicBezTo>
                  <a:pt x="300434" y="507603"/>
                  <a:pt x="274240" y="490538"/>
                  <a:pt x="283368" y="465138"/>
                </a:cubicBezTo>
                <a:cubicBezTo>
                  <a:pt x="292496" y="439738"/>
                  <a:pt x="294084" y="427831"/>
                  <a:pt x="345281" y="381794"/>
                </a:cubicBezTo>
                <a:cubicBezTo>
                  <a:pt x="396478" y="335757"/>
                  <a:pt x="528637" y="238522"/>
                  <a:pt x="590549" y="188913"/>
                </a:cubicBezTo>
                <a:cubicBezTo>
                  <a:pt x="652461" y="139304"/>
                  <a:pt x="701278" y="107951"/>
                  <a:pt x="716756" y="84138"/>
                </a:cubicBezTo>
                <a:cubicBezTo>
                  <a:pt x="732234" y="60326"/>
                  <a:pt x="756046" y="0"/>
                  <a:pt x="683418" y="460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2963862" y="2436855"/>
            <a:ext cx="758825" cy="779462"/>
            <a:chOff x="3750867" y="2740819"/>
            <a:chExt cx="760015" cy="779860"/>
          </a:xfrm>
        </p:grpSpPr>
        <p:sp>
          <p:nvSpPr>
            <p:cNvPr id="46" name="Freeform 45"/>
            <p:cNvSpPr/>
            <p:nvPr/>
          </p:nvSpPr>
          <p:spPr bwMode="auto">
            <a:xfrm>
              <a:off x="3750867" y="2740819"/>
              <a:ext cx="760015" cy="779860"/>
            </a:xfrm>
            <a:custGeom>
              <a:avLst/>
              <a:gdLst>
                <a:gd name="connsiteX0" fmla="*/ 56752 w 760015"/>
                <a:gd name="connsiteY0" fmla="*/ 164306 h 779860"/>
                <a:gd name="connsiteX1" fmla="*/ 159146 w 760015"/>
                <a:gd name="connsiteY1" fmla="*/ 76200 h 779860"/>
                <a:gd name="connsiteX2" fmla="*/ 306784 w 760015"/>
                <a:gd name="connsiteY2" fmla="*/ 7144 h 779860"/>
                <a:gd name="connsiteX3" fmla="*/ 511571 w 760015"/>
                <a:gd name="connsiteY3" fmla="*/ 33337 h 779860"/>
                <a:gd name="connsiteX4" fmla="*/ 654446 w 760015"/>
                <a:gd name="connsiteY4" fmla="*/ 142875 h 779860"/>
                <a:gd name="connsiteX5" fmla="*/ 740171 w 760015"/>
                <a:gd name="connsiteY5" fmla="*/ 288131 h 779860"/>
                <a:gd name="connsiteX6" fmla="*/ 744934 w 760015"/>
                <a:gd name="connsiteY6" fmla="*/ 495300 h 779860"/>
                <a:gd name="connsiteX7" fmla="*/ 649684 w 760015"/>
                <a:gd name="connsiteY7" fmla="*/ 671512 h 779860"/>
                <a:gd name="connsiteX8" fmla="*/ 518715 w 760015"/>
                <a:gd name="connsiteY8" fmla="*/ 747712 h 779860"/>
                <a:gd name="connsiteX9" fmla="*/ 340121 w 760015"/>
                <a:gd name="connsiteY9" fmla="*/ 769144 h 779860"/>
                <a:gd name="connsiteX10" fmla="*/ 137715 w 760015"/>
                <a:gd name="connsiteY10" fmla="*/ 683419 h 779860"/>
                <a:gd name="connsiteX11" fmla="*/ 21034 w 760015"/>
                <a:gd name="connsiteY11" fmla="*/ 481012 h 779860"/>
                <a:gd name="connsiteX12" fmla="*/ 11509 w 760015"/>
                <a:gd name="connsiteY12" fmla="*/ 259556 h 779860"/>
                <a:gd name="connsiteX13" fmla="*/ 56752 w 760015"/>
                <a:gd name="connsiteY13" fmla="*/ 164306 h 77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015" h="779860">
                  <a:moveTo>
                    <a:pt x="56752" y="164306"/>
                  </a:moveTo>
                  <a:cubicBezTo>
                    <a:pt x="81358" y="133747"/>
                    <a:pt x="117474" y="102394"/>
                    <a:pt x="159146" y="76200"/>
                  </a:cubicBezTo>
                  <a:cubicBezTo>
                    <a:pt x="200818" y="50006"/>
                    <a:pt x="248047" y="14288"/>
                    <a:pt x="306784" y="7144"/>
                  </a:cubicBezTo>
                  <a:cubicBezTo>
                    <a:pt x="365521" y="0"/>
                    <a:pt x="453627" y="10715"/>
                    <a:pt x="511571" y="33337"/>
                  </a:cubicBezTo>
                  <a:cubicBezTo>
                    <a:pt x="569515" y="55959"/>
                    <a:pt x="616346" y="100409"/>
                    <a:pt x="654446" y="142875"/>
                  </a:cubicBezTo>
                  <a:cubicBezTo>
                    <a:pt x="692546" y="185341"/>
                    <a:pt x="725090" y="229394"/>
                    <a:pt x="740171" y="288131"/>
                  </a:cubicBezTo>
                  <a:cubicBezTo>
                    <a:pt x="755252" y="346869"/>
                    <a:pt x="760015" y="431403"/>
                    <a:pt x="744934" y="495300"/>
                  </a:cubicBezTo>
                  <a:cubicBezTo>
                    <a:pt x="729853" y="559197"/>
                    <a:pt x="687387" y="629443"/>
                    <a:pt x="649684" y="671512"/>
                  </a:cubicBezTo>
                  <a:cubicBezTo>
                    <a:pt x="611981" y="713581"/>
                    <a:pt x="570309" y="731440"/>
                    <a:pt x="518715" y="747712"/>
                  </a:cubicBezTo>
                  <a:cubicBezTo>
                    <a:pt x="467121" y="763984"/>
                    <a:pt x="403621" y="779860"/>
                    <a:pt x="340121" y="769144"/>
                  </a:cubicBezTo>
                  <a:cubicBezTo>
                    <a:pt x="276621" y="758429"/>
                    <a:pt x="190896" y="731441"/>
                    <a:pt x="137715" y="683419"/>
                  </a:cubicBezTo>
                  <a:cubicBezTo>
                    <a:pt x="84534" y="635397"/>
                    <a:pt x="42068" y="551656"/>
                    <a:pt x="21034" y="481012"/>
                  </a:cubicBezTo>
                  <a:cubicBezTo>
                    <a:pt x="0" y="410368"/>
                    <a:pt x="4365" y="313531"/>
                    <a:pt x="11509" y="259556"/>
                  </a:cubicBezTo>
                  <a:cubicBezTo>
                    <a:pt x="18653" y="205581"/>
                    <a:pt x="32146" y="194865"/>
                    <a:pt x="56752" y="1643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3913981" y="2929335"/>
              <a:ext cx="497682" cy="502841"/>
            </a:xfrm>
            <a:custGeom>
              <a:avLst/>
              <a:gdLst>
                <a:gd name="connsiteX0" fmla="*/ 7937 w 497682"/>
                <a:gd name="connsiteY0" fmla="*/ 321071 h 502841"/>
                <a:gd name="connsiteX1" fmla="*/ 22225 w 497682"/>
                <a:gd name="connsiteY1" fmla="*/ 173434 h 502841"/>
                <a:gd name="connsiteX2" fmla="*/ 141287 w 497682"/>
                <a:gd name="connsiteY2" fmla="*/ 42465 h 502841"/>
                <a:gd name="connsiteX3" fmla="*/ 250825 w 497682"/>
                <a:gd name="connsiteY3" fmla="*/ 1984 h 502841"/>
                <a:gd name="connsiteX4" fmla="*/ 372269 w 497682"/>
                <a:gd name="connsiteY4" fmla="*/ 30559 h 502841"/>
                <a:gd name="connsiteX5" fmla="*/ 453231 w 497682"/>
                <a:gd name="connsiteY5" fmla="*/ 128190 h 502841"/>
                <a:gd name="connsiteX6" fmla="*/ 496094 w 497682"/>
                <a:gd name="connsiteY6" fmla="*/ 244871 h 502841"/>
                <a:gd name="connsiteX7" fmla="*/ 443706 w 497682"/>
                <a:gd name="connsiteY7" fmla="*/ 382984 h 502841"/>
                <a:gd name="connsiteX8" fmla="*/ 336550 w 497682"/>
                <a:gd name="connsiteY8" fmla="*/ 471090 h 502841"/>
                <a:gd name="connsiteX9" fmla="*/ 210344 w 497682"/>
                <a:gd name="connsiteY9" fmla="*/ 494903 h 502841"/>
                <a:gd name="connsiteX10" fmla="*/ 53181 w 497682"/>
                <a:gd name="connsiteY10" fmla="*/ 423465 h 502841"/>
                <a:gd name="connsiteX11" fmla="*/ 7937 w 497682"/>
                <a:gd name="connsiteY11" fmla="*/ 321071 h 50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682" h="502841">
                  <a:moveTo>
                    <a:pt x="7937" y="321071"/>
                  </a:moveTo>
                  <a:cubicBezTo>
                    <a:pt x="2778" y="279399"/>
                    <a:pt x="0" y="219868"/>
                    <a:pt x="22225" y="173434"/>
                  </a:cubicBezTo>
                  <a:cubicBezTo>
                    <a:pt x="44450" y="127000"/>
                    <a:pt x="103187" y="71040"/>
                    <a:pt x="141287" y="42465"/>
                  </a:cubicBezTo>
                  <a:cubicBezTo>
                    <a:pt x="179387" y="13890"/>
                    <a:pt x="212328" y="3968"/>
                    <a:pt x="250825" y="1984"/>
                  </a:cubicBezTo>
                  <a:cubicBezTo>
                    <a:pt x="289322" y="0"/>
                    <a:pt x="338535" y="9525"/>
                    <a:pt x="372269" y="30559"/>
                  </a:cubicBezTo>
                  <a:cubicBezTo>
                    <a:pt x="406003" y="51593"/>
                    <a:pt x="432594" y="92471"/>
                    <a:pt x="453231" y="128190"/>
                  </a:cubicBezTo>
                  <a:cubicBezTo>
                    <a:pt x="473869" y="163909"/>
                    <a:pt x="497682" y="202405"/>
                    <a:pt x="496094" y="244871"/>
                  </a:cubicBezTo>
                  <a:cubicBezTo>
                    <a:pt x="494507" y="287337"/>
                    <a:pt x="470297" y="345281"/>
                    <a:pt x="443706" y="382984"/>
                  </a:cubicBezTo>
                  <a:cubicBezTo>
                    <a:pt x="417115" y="420687"/>
                    <a:pt x="375444" y="452437"/>
                    <a:pt x="336550" y="471090"/>
                  </a:cubicBezTo>
                  <a:cubicBezTo>
                    <a:pt x="297656" y="489743"/>
                    <a:pt x="257572" y="502841"/>
                    <a:pt x="210344" y="494903"/>
                  </a:cubicBezTo>
                  <a:cubicBezTo>
                    <a:pt x="163116" y="486965"/>
                    <a:pt x="87709" y="454024"/>
                    <a:pt x="53181" y="423465"/>
                  </a:cubicBezTo>
                  <a:cubicBezTo>
                    <a:pt x="18653" y="392906"/>
                    <a:pt x="13096" y="362743"/>
                    <a:pt x="7937" y="3210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917824" y="2774992"/>
            <a:ext cx="885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bg1"/>
                </a:solidFill>
                <a:ea typeface="MS PGothic" pitchFamily="34" charset="-128"/>
              </a:rPr>
              <a:t>T </a:t>
            </a:r>
            <a:r>
              <a:rPr lang="ru-RU" altLang="en-US" sz="1000" b="1" dirty="0" smtClean="0">
                <a:solidFill>
                  <a:schemeClr val="bg1"/>
                </a:solidFill>
                <a:ea typeface="MS PGothic" pitchFamily="34" charset="-128"/>
              </a:rPr>
              <a:t>клетка</a:t>
            </a:r>
            <a:endParaRPr lang="en-US" altLang="en-US" sz="1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36" name="Group 28"/>
          <p:cNvGrpSpPr>
            <a:grpSpLocks/>
          </p:cNvGrpSpPr>
          <p:nvPr/>
        </p:nvGrpSpPr>
        <p:grpSpPr bwMode="auto">
          <a:xfrm rot="3467958">
            <a:off x="5198268" y="2390023"/>
            <a:ext cx="790575" cy="811213"/>
            <a:chOff x="3750867" y="2740819"/>
            <a:chExt cx="760015" cy="779860"/>
          </a:xfrm>
        </p:grpSpPr>
        <p:sp>
          <p:nvSpPr>
            <p:cNvPr id="44" name="Freeform 43"/>
            <p:cNvSpPr/>
            <p:nvPr/>
          </p:nvSpPr>
          <p:spPr bwMode="auto">
            <a:xfrm>
              <a:off x="3750867" y="2740819"/>
              <a:ext cx="760015" cy="779860"/>
            </a:xfrm>
            <a:custGeom>
              <a:avLst/>
              <a:gdLst>
                <a:gd name="connsiteX0" fmla="*/ 56752 w 760015"/>
                <a:gd name="connsiteY0" fmla="*/ 164306 h 779860"/>
                <a:gd name="connsiteX1" fmla="*/ 159146 w 760015"/>
                <a:gd name="connsiteY1" fmla="*/ 76200 h 779860"/>
                <a:gd name="connsiteX2" fmla="*/ 306784 w 760015"/>
                <a:gd name="connsiteY2" fmla="*/ 7144 h 779860"/>
                <a:gd name="connsiteX3" fmla="*/ 511571 w 760015"/>
                <a:gd name="connsiteY3" fmla="*/ 33337 h 779860"/>
                <a:gd name="connsiteX4" fmla="*/ 654446 w 760015"/>
                <a:gd name="connsiteY4" fmla="*/ 142875 h 779860"/>
                <a:gd name="connsiteX5" fmla="*/ 740171 w 760015"/>
                <a:gd name="connsiteY5" fmla="*/ 288131 h 779860"/>
                <a:gd name="connsiteX6" fmla="*/ 744934 w 760015"/>
                <a:gd name="connsiteY6" fmla="*/ 495300 h 779860"/>
                <a:gd name="connsiteX7" fmla="*/ 649684 w 760015"/>
                <a:gd name="connsiteY7" fmla="*/ 671512 h 779860"/>
                <a:gd name="connsiteX8" fmla="*/ 518715 w 760015"/>
                <a:gd name="connsiteY8" fmla="*/ 747712 h 779860"/>
                <a:gd name="connsiteX9" fmla="*/ 340121 w 760015"/>
                <a:gd name="connsiteY9" fmla="*/ 769144 h 779860"/>
                <a:gd name="connsiteX10" fmla="*/ 137715 w 760015"/>
                <a:gd name="connsiteY10" fmla="*/ 683419 h 779860"/>
                <a:gd name="connsiteX11" fmla="*/ 21034 w 760015"/>
                <a:gd name="connsiteY11" fmla="*/ 481012 h 779860"/>
                <a:gd name="connsiteX12" fmla="*/ 11509 w 760015"/>
                <a:gd name="connsiteY12" fmla="*/ 259556 h 779860"/>
                <a:gd name="connsiteX13" fmla="*/ 56752 w 760015"/>
                <a:gd name="connsiteY13" fmla="*/ 164306 h 77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015" h="779860">
                  <a:moveTo>
                    <a:pt x="56752" y="164306"/>
                  </a:moveTo>
                  <a:cubicBezTo>
                    <a:pt x="81358" y="133747"/>
                    <a:pt x="117474" y="102394"/>
                    <a:pt x="159146" y="76200"/>
                  </a:cubicBezTo>
                  <a:cubicBezTo>
                    <a:pt x="200818" y="50006"/>
                    <a:pt x="248047" y="14288"/>
                    <a:pt x="306784" y="7144"/>
                  </a:cubicBezTo>
                  <a:cubicBezTo>
                    <a:pt x="365521" y="0"/>
                    <a:pt x="453627" y="10715"/>
                    <a:pt x="511571" y="33337"/>
                  </a:cubicBezTo>
                  <a:cubicBezTo>
                    <a:pt x="569515" y="55959"/>
                    <a:pt x="616346" y="100409"/>
                    <a:pt x="654446" y="142875"/>
                  </a:cubicBezTo>
                  <a:cubicBezTo>
                    <a:pt x="692546" y="185341"/>
                    <a:pt x="725090" y="229394"/>
                    <a:pt x="740171" y="288131"/>
                  </a:cubicBezTo>
                  <a:cubicBezTo>
                    <a:pt x="755252" y="346869"/>
                    <a:pt x="760015" y="431403"/>
                    <a:pt x="744934" y="495300"/>
                  </a:cubicBezTo>
                  <a:cubicBezTo>
                    <a:pt x="729853" y="559197"/>
                    <a:pt x="687387" y="629443"/>
                    <a:pt x="649684" y="671512"/>
                  </a:cubicBezTo>
                  <a:cubicBezTo>
                    <a:pt x="611981" y="713581"/>
                    <a:pt x="570309" y="731440"/>
                    <a:pt x="518715" y="747712"/>
                  </a:cubicBezTo>
                  <a:cubicBezTo>
                    <a:pt x="467121" y="763984"/>
                    <a:pt x="403621" y="779860"/>
                    <a:pt x="340121" y="769144"/>
                  </a:cubicBezTo>
                  <a:cubicBezTo>
                    <a:pt x="276621" y="758429"/>
                    <a:pt x="190896" y="731441"/>
                    <a:pt x="137715" y="683419"/>
                  </a:cubicBezTo>
                  <a:cubicBezTo>
                    <a:pt x="84534" y="635397"/>
                    <a:pt x="42068" y="551656"/>
                    <a:pt x="21034" y="481012"/>
                  </a:cubicBezTo>
                  <a:cubicBezTo>
                    <a:pt x="0" y="410368"/>
                    <a:pt x="4365" y="313531"/>
                    <a:pt x="11509" y="259556"/>
                  </a:cubicBezTo>
                  <a:cubicBezTo>
                    <a:pt x="18653" y="205581"/>
                    <a:pt x="32146" y="194865"/>
                    <a:pt x="56752" y="1643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3913981" y="2929335"/>
              <a:ext cx="497682" cy="502841"/>
            </a:xfrm>
            <a:custGeom>
              <a:avLst/>
              <a:gdLst>
                <a:gd name="connsiteX0" fmla="*/ 7937 w 497682"/>
                <a:gd name="connsiteY0" fmla="*/ 321071 h 502841"/>
                <a:gd name="connsiteX1" fmla="*/ 22225 w 497682"/>
                <a:gd name="connsiteY1" fmla="*/ 173434 h 502841"/>
                <a:gd name="connsiteX2" fmla="*/ 141287 w 497682"/>
                <a:gd name="connsiteY2" fmla="*/ 42465 h 502841"/>
                <a:gd name="connsiteX3" fmla="*/ 250825 w 497682"/>
                <a:gd name="connsiteY3" fmla="*/ 1984 h 502841"/>
                <a:gd name="connsiteX4" fmla="*/ 372269 w 497682"/>
                <a:gd name="connsiteY4" fmla="*/ 30559 h 502841"/>
                <a:gd name="connsiteX5" fmla="*/ 453231 w 497682"/>
                <a:gd name="connsiteY5" fmla="*/ 128190 h 502841"/>
                <a:gd name="connsiteX6" fmla="*/ 496094 w 497682"/>
                <a:gd name="connsiteY6" fmla="*/ 244871 h 502841"/>
                <a:gd name="connsiteX7" fmla="*/ 443706 w 497682"/>
                <a:gd name="connsiteY7" fmla="*/ 382984 h 502841"/>
                <a:gd name="connsiteX8" fmla="*/ 336550 w 497682"/>
                <a:gd name="connsiteY8" fmla="*/ 471090 h 502841"/>
                <a:gd name="connsiteX9" fmla="*/ 210344 w 497682"/>
                <a:gd name="connsiteY9" fmla="*/ 494903 h 502841"/>
                <a:gd name="connsiteX10" fmla="*/ 53181 w 497682"/>
                <a:gd name="connsiteY10" fmla="*/ 423465 h 502841"/>
                <a:gd name="connsiteX11" fmla="*/ 7937 w 497682"/>
                <a:gd name="connsiteY11" fmla="*/ 321071 h 50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682" h="502841">
                  <a:moveTo>
                    <a:pt x="7937" y="321071"/>
                  </a:moveTo>
                  <a:cubicBezTo>
                    <a:pt x="2778" y="279399"/>
                    <a:pt x="0" y="219868"/>
                    <a:pt x="22225" y="173434"/>
                  </a:cubicBezTo>
                  <a:cubicBezTo>
                    <a:pt x="44450" y="127000"/>
                    <a:pt x="103187" y="71040"/>
                    <a:pt x="141287" y="42465"/>
                  </a:cubicBezTo>
                  <a:cubicBezTo>
                    <a:pt x="179387" y="13890"/>
                    <a:pt x="212328" y="3968"/>
                    <a:pt x="250825" y="1984"/>
                  </a:cubicBezTo>
                  <a:cubicBezTo>
                    <a:pt x="289322" y="0"/>
                    <a:pt x="338535" y="9525"/>
                    <a:pt x="372269" y="30559"/>
                  </a:cubicBezTo>
                  <a:cubicBezTo>
                    <a:pt x="406003" y="51593"/>
                    <a:pt x="432594" y="92471"/>
                    <a:pt x="453231" y="128190"/>
                  </a:cubicBezTo>
                  <a:cubicBezTo>
                    <a:pt x="473869" y="163909"/>
                    <a:pt x="497682" y="202405"/>
                    <a:pt x="496094" y="244871"/>
                  </a:cubicBezTo>
                  <a:cubicBezTo>
                    <a:pt x="494507" y="287337"/>
                    <a:pt x="470297" y="345281"/>
                    <a:pt x="443706" y="382984"/>
                  </a:cubicBezTo>
                  <a:cubicBezTo>
                    <a:pt x="417115" y="420687"/>
                    <a:pt x="375444" y="452437"/>
                    <a:pt x="336550" y="471090"/>
                  </a:cubicBezTo>
                  <a:cubicBezTo>
                    <a:pt x="297656" y="489743"/>
                    <a:pt x="257572" y="502841"/>
                    <a:pt x="210344" y="494903"/>
                  </a:cubicBezTo>
                  <a:cubicBezTo>
                    <a:pt x="163116" y="486965"/>
                    <a:pt x="87709" y="454024"/>
                    <a:pt x="53181" y="423465"/>
                  </a:cubicBezTo>
                  <a:cubicBezTo>
                    <a:pt x="18653" y="392906"/>
                    <a:pt x="13096" y="362743"/>
                    <a:pt x="7937" y="3210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endParaRPr lang="en-US" sz="1400" dirty="0">
                <a:solidFill>
                  <a:schemeClr val="bg2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59524" y="2627355"/>
            <a:ext cx="1085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ru-RU" altLang="en-US" sz="1000" b="1" dirty="0" smtClean="0">
                <a:solidFill>
                  <a:srgbClr val="002060"/>
                </a:solidFill>
                <a:ea typeface="MS PGothic" pitchFamily="34" charset="-128"/>
              </a:rPr>
              <a:t>Опухолевая</a:t>
            </a:r>
          </a:p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ru-RU" altLang="en-US" sz="1000" b="1" dirty="0" smtClean="0">
                <a:solidFill>
                  <a:srgbClr val="002060"/>
                </a:solidFill>
                <a:ea typeface="MS PGothic" pitchFamily="34" charset="-128"/>
              </a:rPr>
              <a:t>клетка</a:t>
            </a:r>
            <a:endParaRPr lang="en-US" altLang="en-US" sz="10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3768724" y="2730542"/>
            <a:ext cx="1398588" cy="203200"/>
          </a:xfrm>
          <a:prstGeom prst="rightArrow">
            <a:avLst>
              <a:gd name="adj1" fmla="val 50000"/>
              <a:gd name="adj2" fmla="val 90000"/>
            </a:avLst>
          </a:prstGeom>
          <a:gradFill>
            <a:gsLst>
              <a:gs pos="0">
                <a:schemeClr val="tx1"/>
              </a:gs>
              <a:gs pos="50000">
                <a:schemeClr val="bg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1408112" y="2138405"/>
            <a:ext cx="1476375" cy="1522412"/>
          </a:xfrm>
          <a:custGeom>
            <a:avLst/>
            <a:gdLst>
              <a:gd name="connsiteX0" fmla="*/ 30956 w 1476772"/>
              <a:gd name="connsiteY0" fmla="*/ 1431529 h 1523206"/>
              <a:gd name="connsiteX1" fmla="*/ 92869 w 1476772"/>
              <a:gd name="connsiteY1" fmla="*/ 1383904 h 1523206"/>
              <a:gd name="connsiteX2" fmla="*/ 188119 w 1476772"/>
              <a:gd name="connsiteY2" fmla="*/ 1352947 h 1523206"/>
              <a:gd name="connsiteX3" fmla="*/ 328612 w 1476772"/>
              <a:gd name="connsiteY3" fmla="*/ 1179116 h 1523206"/>
              <a:gd name="connsiteX4" fmla="*/ 376237 w 1476772"/>
              <a:gd name="connsiteY4" fmla="*/ 1083866 h 1523206"/>
              <a:gd name="connsiteX5" fmla="*/ 354806 w 1476772"/>
              <a:gd name="connsiteY5" fmla="*/ 917179 h 1523206"/>
              <a:gd name="connsiteX6" fmla="*/ 276225 w 1476772"/>
              <a:gd name="connsiteY6" fmla="*/ 764779 h 1523206"/>
              <a:gd name="connsiteX7" fmla="*/ 183356 w 1476772"/>
              <a:gd name="connsiteY7" fmla="*/ 760016 h 1523206"/>
              <a:gd name="connsiteX8" fmla="*/ 95250 w 1476772"/>
              <a:gd name="connsiteY8" fmla="*/ 817166 h 1523206"/>
              <a:gd name="connsiteX9" fmla="*/ 33337 w 1476772"/>
              <a:gd name="connsiteY9" fmla="*/ 890985 h 1523206"/>
              <a:gd name="connsiteX10" fmla="*/ 21431 w 1476772"/>
              <a:gd name="connsiteY10" fmla="*/ 914797 h 1523206"/>
              <a:gd name="connsiteX11" fmla="*/ 4762 w 1476772"/>
              <a:gd name="connsiteY11" fmla="*/ 893366 h 1523206"/>
              <a:gd name="connsiteX12" fmla="*/ 50006 w 1476772"/>
              <a:gd name="connsiteY12" fmla="*/ 821929 h 1523206"/>
              <a:gd name="connsiteX13" fmla="*/ 121444 w 1476772"/>
              <a:gd name="connsiteY13" fmla="*/ 764779 h 1523206"/>
              <a:gd name="connsiteX14" fmla="*/ 161925 w 1476772"/>
              <a:gd name="connsiteY14" fmla="*/ 724297 h 1523206"/>
              <a:gd name="connsiteX15" fmla="*/ 171450 w 1476772"/>
              <a:gd name="connsiteY15" fmla="*/ 698104 h 1523206"/>
              <a:gd name="connsiteX16" fmla="*/ 133350 w 1476772"/>
              <a:gd name="connsiteY16" fmla="*/ 698104 h 1523206"/>
              <a:gd name="connsiteX17" fmla="*/ 102394 w 1476772"/>
              <a:gd name="connsiteY17" fmla="*/ 710010 h 1523206"/>
              <a:gd name="connsiteX18" fmla="*/ 97631 w 1476772"/>
              <a:gd name="connsiteY18" fmla="*/ 688579 h 1523206"/>
              <a:gd name="connsiteX19" fmla="*/ 130969 w 1476772"/>
              <a:gd name="connsiteY19" fmla="*/ 671910 h 1523206"/>
              <a:gd name="connsiteX20" fmla="*/ 207169 w 1476772"/>
              <a:gd name="connsiteY20" fmla="*/ 662385 h 1523206"/>
              <a:gd name="connsiteX21" fmla="*/ 309562 w 1476772"/>
              <a:gd name="connsiteY21" fmla="*/ 593329 h 1523206"/>
              <a:gd name="connsiteX22" fmla="*/ 381000 w 1476772"/>
              <a:gd name="connsiteY22" fmla="*/ 398066 h 1523206"/>
              <a:gd name="connsiteX23" fmla="*/ 316706 w 1476772"/>
              <a:gd name="connsiteY23" fmla="*/ 252810 h 1523206"/>
              <a:gd name="connsiteX24" fmla="*/ 223837 w 1476772"/>
              <a:gd name="connsiteY24" fmla="*/ 176610 h 1523206"/>
              <a:gd name="connsiteX25" fmla="*/ 157162 w 1476772"/>
              <a:gd name="connsiteY25" fmla="*/ 140891 h 1523206"/>
              <a:gd name="connsiteX26" fmla="*/ 83344 w 1476772"/>
              <a:gd name="connsiteY26" fmla="*/ 126604 h 1523206"/>
              <a:gd name="connsiteX27" fmla="*/ 47625 w 1476772"/>
              <a:gd name="connsiteY27" fmla="*/ 112316 h 1523206"/>
              <a:gd name="connsiteX28" fmla="*/ 42862 w 1476772"/>
              <a:gd name="connsiteY28" fmla="*/ 78979 h 1523206"/>
              <a:gd name="connsiteX29" fmla="*/ 102394 w 1476772"/>
              <a:gd name="connsiteY29" fmla="*/ 76597 h 1523206"/>
              <a:gd name="connsiteX30" fmla="*/ 197644 w 1476772"/>
              <a:gd name="connsiteY30" fmla="*/ 119460 h 1523206"/>
              <a:gd name="connsiteX31" fmla="*/ 311944 w 1476772"/>
              <a:gd name="connsiteY31" fmla="*/ 190897 h 1523206"/>
              <a:gd name="connsiteX32" fmla="*/ 321469 w 1476772"/>
              <a:gd name="connsiteY32" fmla="*/ 128985 h 1523206"/>
              <a:gd name="connsiteX33" fmla="*/ 300037 w 1476772"/>
              <a:gd name="connsiteY33" fmla="*/ 48022 h 1523206"/>
              <a:gd name="connsiteX34" fmla="*/ 307181 w 1476772"/>
              <a:gd name="connsiteY34" fmla="*/ 31354 h 1523206"/>
              <a:gd name="connsiteX35" fmla="*/ 333375 w 1476772"/>
              <a:gd name="connsiteY35" fmla="*/ 38497 h 1523206"/>
              <a:gd name="connsiteX36" fmla="*/ 357187 w 1476772"/>
              <a:gd name="connsiteY36" fmla="*/ 76597 h 1523206"/>
              <a:gd name="connsiteX37" fmla="*/ 357187 w 1476772"/>
              <a:gd name="connsiteY37" fmla="*/ 167085 h 1523206"/>
              <a:gd name="connsiteX38" fmla="*/ 378619 w 1476772"/>
              <a:gd name="connsiteY38" fmla="*/ 262335 h 1523206"/>
              <a:gd name="connsiteX39" fmla="*/ 454819 w 1476772"/>
              <a:gd name="connsiteY39" fmla="*/ 338535 h 1523206"/>
              <a:gd name="connsiteX40" fmla="*/ 528637 w 1476772"/>
              <a:gd name="connsiteY40" fmla="*/ 348060 h 1523206"/>
              <a:gd name="connsiteX41" fmla="*/ 681037 w 1476772"/>
              <a:gd name="connsiteY41" fmla="*/ 309960 h 1523206"/>
              <a:gd name="connsiteX42" fmla="*/ 778669 w 1476772"/>
              <a:gd name="connsiteY42" fmla="*/ 162322 h 1523206"/>
              <a:gd name="connsiteX43" fmla="*/ 783431 w 1476772"/>
              <a:gd name="connsiteY43" fmla="*/ 119460 h 1523206"/>
              <a:gd name="connsiteX44" fmla="*/ 762000 w 1476772"/>
              <a:gd name="connsiteY44" fmla="*/ 24210 h 1523206"/>
              <a:gd name="connsiteX45" fmla="*/ 757237 w 1476772"/>
              <a:gd name="connsiteY45" fmla="*/ 397 h 1523206"/>
              <a:gd name="connsiteX46" fmla="*/ 776287 w 1476772"/>
              <a:gd name="connsiteY46" fmla="*/ 21829 h 1523206"/>
              <a:gd name="connsiteX47" fmla="*/ 807244 w 1476772"/>
              <a:gd name="connsiteY47" fmla="*/ 117079 h 1523206"/>
              <a:gd name="connsiteX48" fmla="*/ 823912 w 1476772"/>
              <a:gd name="connsiteY48" fmla="*/ 150416 h 1523206"/>
              <a:gd name="connsiteX49" fmla="*/ 871537 w 1476772"/>
              <a:gd name="connsiteY49" fmla="*/ 102791 h 1523206"/>
              <a:gd name="connsiteX50" fmla="*/ 895350 w 1476772"/>
              <a:gd name="connsiteY50" fmla="*/ 78979 h 1523206"/>
              <a:gd name="connsiteX51" fmla="*/ 895350 w 1476772"/>
              <a:gd name="connsiteY51" fmla="*/ 119460 h 1523206"/>
              <a:gd name="connsiteX52" fmla="*/ 857250 w 1476772"/>
              <a:gd name="connsiteY52" fmla="*/ 167085 h 1523206"/>
              <a:gd name="connsiteX53" fmla="*/ 800100 w 1476772"/>
              <a:gd name="connsiteY53" fmla="*/ 217091 h 1523206"/>
              <a:gd name="connsiteX54" fmla="*/ 769144 w 1476772"/>
              <a:gd name="connsiteY54" fmla="*/ 288529 h 1523206"/>
              <a:gd name="connsiteX55" fmla="*/ 826294 w 1476772"/>
              <a:gd name="connsiteY55" fmla="*/ 317104 h 1523206"/>
              <a:gd name="connsiteX56" fmla="*/ 962025 w 1476772"/>
              <a:gd name="connsiteY56" fmla="*/ 331391 h 1523206"/>
              <a:gd name="connsiteX57" fmla="*/ 1166812 w 1476772"/>
              <a:gd name="connsiteY57" fmla="*/ 288529 h 1523206"/>
              <a:gd name="connsiteX58" fmla="*/ 1252537 w 1476772"/>
              <a:gd name="connsiteY58" fmla="*/ 178991 h 1523206"/>
              <a:gd name="connsiteX59" fmla="*/ 1300162 w 1476772"/>
              <a:gd name="connsiteY59" fmla="*/ 86122 h 1523206"/>
              <a:gd name="connsiteX60" fmla="*/ 1302544 w 1476772"/>
              <a:gd name="connsiteY60" fmla="*/ 17066 h 1523206"/>
              <a:gd name="connsiteX61" fmla="*/ 1331119 w 1476772"/>
              <a:gd name="connsiteY61" fmla="*/ 26591 h 1523206"/>
              <a:gd name="connsiteX62" fmla="*/ 1328737 w 1476772"/>
              <a:gd name="connsiteY62" fmla="*/ 100410 h 1523206"/>
              <a:gd name="connsiteX63" fmla="*/ 1373981 w 1476772"/>
              <a:gd name="connsiteY63" fmla="*/ 71835 h 1523206"/>
              <a:gd name="connsiteX64" fmla="*/ 1445419 w 1476772"/>
              <a:gd name="connsiteY64" fmla="*/ 33735 h 1523206"/>
              <a:gd name="connsiteX65" fmla="*/ 1466850 w 1476772"/>
              <a:gd name="connsiteY65" fmla="*/ 62310 h 1523206"/>
              <a:gd name="connsiteX66" fmla="*/ 1385887 w 1476772"/>
              <a:gd name="connsiteY66" fmla="*/ 98029 h 1523206"/>
              <a:gd name="connsiteX67" fmla="*/ 1300162 w 1476772"/>
              <a:gd name="connsiteY67" fmla="*/ 164704 h 1523206"/>
              <a:gd name="connsiteX68" fmla="*/ 1178719 w 1476772"/>
              <a:gd name="connsiteY68" fmla="*/ 321866 h 1523206"/>
              <a:gd name="connsiteX69" fmla="*/ 1154906 w 1476772"/>
              <a:gd name="connsiteY69" fmla="*/ 495697 h 1523206"/>
              <a:gd name="connsiteX70" fmla="*/ 1109662 w 1476772"/>
              <a:gd name="connsiteY70" fmla="*/ 705247 h 1523206"/>
              <a:gd name="connsiteX71" fmla="*/ 1042987 w 1476772"/>
              <a:gd name="connsiteY71" fmla="*/ 862410 h 1523206"/>
              <a:gd name="connsiteX72" fmla="*/ 1033462 w 1476772"/>
              <a:gd name="connsiteY72" fmla="*/ 907654 h 1523206"/>
              <a:gd name="connsiteX73" fmla="*/ 1078706 w 1476772"/>
              <a:gd name="connsiteY73" fmla="*/ 969566 h 1523206"/>
              <a:gd name="connsiteX74" fmla="*/ 1150144 w 1476772"/>
              <a:gd name="connsiteY74" fmla="*/ 1010047 h 1523206"/>
              <a:gd name="connsiteX75" fmla="*/ 1173956 w 1476772"/>
              <a:gd name="connsiteY75" fmla="*/ 1043385 h 1523206"/>
              <a:gd name="connsiteX76" fmla="*/ 1164431 w 1476772"/>
              <a:gd name="connsiteY76" fmla="*/ 1069579 h 1523206"/>
              <a:gd name="connsiteX77" fmla="*/ 1133475 w 1476772"/>
              <a:gd name="connsiteY77" fmla="*/ 1057672 h 1523206"/>
              <a:gd name="connsiteX78" fmla="*/ 1092994 w 1476772"/>
              <a:gd name="connsiteY78" fmla="*/ 1031479 h 1523206"/>
              <a:gd name="connsiteX79" fmla="*/ 1052512 w 1476772"/>
              <a:gd name="connsiteY79" fmla="*/ 1012429 h 1523206"/>
              <a:gd name="connsiteX80" fmla="*/ 995362 w 1476772"/>
              <a:gd name="connsiteY80" fmla="*/ 1005285 h 1523206"/>
              <a:gd name="connsiteX81" fmla="*/ 978694 w 1476772"/>
              <a:gd name="connsiteY81" fmla="*/ 1052910 h 1523206"/>
              <a:gd name="connsiteX82" fmla="*/ 1009650 w 1476772"/>
              <a:gd name="connsiteY82" fmla="*/ 1169591 h 1523206"/>
              <a:gd name="connsiteX83" fmla="*/ 1081087 w 1476772"/>
              <a:gd name="connsiteY83" fmla="*/ 1310085 h 1523206"/>
              <a:gd name="connsiteX84" fmla="*/ 1121569 w 1476772"/>
              <a:gd name="connsiteY84" fmla="*/ 1348185 h 1523206"/>
              <a:gd name="connsiteX85" fmla="*/ 1176337 w 1476772"/>
              <a:gd name="connsiteY85" fmla="*/ 1374379 h 1523206"/>
              <a:gd name="connsiteX86" fmla="*/ 1209675 w 1476772"/>
              <a:gd name="connsiteY86" fmla="*/ 1424385 h 1523206"/>
              <a:gd name="connsiteX87" fmla="*/ 1197769 w 1476772"/>
              <a:gd name="connsiteY87" fmla="*/ 1438672 h 1523206"/>
              <a:gd name="connsiteX88" fmla="*/ 1090612 w 1476772"/>
              <a:gd name="connsiteY88" fmla="*/ 1374379 h 1523206"/>
              <a:gd name="connsiteX89" fmla="*/ 1097756 w 1476772"/>
              <a:gd name="connsiteY89" fmla="*/ 1429147 h 1523206"/>
              <a:gd name="connsiteX90" fmla="*/ 1090612 w 1476772"/>
              <a:gd name="connsiteY90" fmla="*/ 1488679 h 1523206"/>
              <a:gd name="connsiteX91" fmla="*/ 1078706 w 1476772"/>
              <a:gd name="connsiteY91" fmla="*/ 1500585 h 1523206"/>
              <a:gd name="connsiteX92" fmla="*/ 1066800 w 1476772"/>
              <a:gd name="connsiteY92" fmla="*/ 1474391 h 1523206"/>
              <a:gd name="connsiteX93" fmla="*/ 1059656 w 1476772"/>
              <a:gd name="connsiteY93" fmla="*/ 1374379 h 1523206"/>
              <a:gd name="connsiteX94" fmla="*/ 992981 w 1476772"/>
              <a:gd name="connsiteY94" fmla="*/ 1248172 h 1523206"/>
              <a:gd name="connsiteX95" fmla="*/ 881062 w 1476772"/>
              <a:gd name="connsiteY95" fmla="*/ 1071960 h 1523206"/>
              <a:gd name="connsiteX96" fmla="*/ 831056 w 1476772"/>
              <a:gd name="connsiteY96" fmla="*/ 1033860 h 1523206"/>
              <a:gd name="connsiteX97" fmla="*/ 664369 w 1476772"/>
              <a:gd name="connsiteY97" fmla="*/ 1036241 h 1523206"/>
              <a:gd name="connsiteX98" fmla="*/ 602456 w 1476772"/>
              <a:gd name="connsiteY98" fmla="*/ 1064816 h 1523206"/>
              <a:gd name="connsiteX99" fmla="*/ 504825 w 1476772"/>
              <a:gd name="connsiteY99" fmla="*/ 1124347 h 1523206"/>
              <a:gd name="connsiteX100" fmla="*/ 369094 w 1476772"/>
              <a:gd name="connsiteY100" fmla="*/ 1229122 h 1523206"/>
              <a:gd name="connsiteX101" fmla="*/ 271462 w 1476772"/>
              <a:gd name="connsiteY101" fmla="*/ 1350566 h 1523206"/>
              <a:gd name="connsiteX102" fmla="*/ 226219 w 1476772"/>
              <a:gd name="connsiteY102" fmla="*/ 1424385 h 1523206"/>
              <a:gd name="connsiteX103" fmla="*/ 197644 w 1476772"/>
              <a:gd name="connsiteY103" fmla="*/ 1505347 h 1523206"/>
              <a:gd name="connsiteX104" fmla="*/ 152400 w 1476772"/>
              <a:gd name="connsiteY104" fmla="*/ 1522016 h 1523206"/>
              <a:gd name="connsiteX105" fmla="*/ 171450 w 1476772"/>
              <a:gd name="connsiteY105" fmla="*/ 1498204 h 1523206"/>
              <a:gd name="connsiteX106" fmla="*/ 200025 w 1476772"/>
              <a:gd name="connsiteY106" fmla="*/ 1441054 h 1523206"/>
              <a:gd name="connsiteX107" fmla="*/ 211931 w 1476772"/>
              <a:gd name="connsiteY107" fmla="*/ 1388666 h 1523206"/>
              <a:gd name="connsiteX108" fmla="*/ 176212 w 1476772"/>
              <a:gd name="connsiteY108" fmla="*/ 1381522 h 1523206"/>
              <a:gd name="connsiteX109" fmla="*/ 111919 w 1476772"/>
              <a:gd name="connsiteY109" fmla="*/ 1393429 h 1523206"/>
              <a:gd name="connsiteX110" fmla="*/ 30956 w 1476772"/>
              <a:gd name="connsiteY110" fmla="*/ 1431529 h 152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476772" h="1523206">
                <a:moveTo>
                  <a:pt x="30956" y="1431529"/>
                </a:moveTo>
                <a:cubicBezTo>
                  <a:pt x="27781" y="1429942"/>
                  <a:pt x="66675" y="1397001"/>
                  <a:pt x="92869" y="1383904"/>
                </a:cubicBezTo>
                <a:cubicBezTo>
                  <a:pt x="119063" y="1370807"/>
                  <a:pt x="148829" y="1387078"/>
                  <a:pt x="188119" y="1352947"/>
                </a:cubicBezTo>
                <a:cubicBezTo>
                  <a:pt x="227409" y="1318816"/>
                  <a:pt x="297259" y="1223963"/>
                  <a:pt x="328612" y="1179116"/>
                </a:cubicBezTo>
                <a:cubicBezTo>
                  <a:pt x="359965" y="1134269"/>
                  <a:pt x="371871" y="1127522"/>
                  <a:pt x="376237" y="1083866"/>
                </a:cubicBezTo>
                <a:cubicBezTo>
                  <a:pt x="380603" y="1040210"/>
                  <a:pt x="371475" y="970360"/>
                  <a:pt x="354806" y="917179"/>
                </a:cubicBezTo>
                <a:cubicBezTo>
                  <a:pt x="338137" y="863998"/>
                  <a:pt x="304800" y="790973"/>
                  <a:pt x="276225" y="764779"/>
                </a:cubicBezTo>
                <a:cubicBezTo>
                  <a:pt x="247650" y="738585"/>
                  <a:pt x="213518" y="751285"/>
                  <a:pt x="183356" y="760016"/>
                </a:cubicBezTo>
                <a:cubicBezTo>
                  <a:pt x="153194" y="768747"/>
                  <a:pt x="120253" y="795338"/>
                  <a:pt x="95250" y="817166"/>
                </a:cubicBezTo>
                <a:cubicBezTo>
                  <a:pt x="70247" y="838994"/>
                  <a:pt x="45640" y="874713"/>
                  <a:pt x="33337" y="890985"/>
                </a:cubicBezTo>
                <a:cubicBezTo>
                  <a:pt x="21034" y="907257"/>
                  <a:pt x="26193" y="914400"/>
                  <a:pt x="21431" y="914797"/>
                </a:cubicBezTo>
                <a:cubicBezTo>
                  <a:pt x="16669" y="915194"/>
                  <a:pt x="0" y="908844"/>
                  <a:pt x="4762" y="893366"/>
                </a:cubicBezTo>
                <a:cubicBezTo>
                  <a:pt x="9524" y="877888"/>
                  <a:pt x="30559" y="843360"/>
                  <a:pt x="50006" y="821929"/>
                </a:cubicBezTo>
                <a:cubicBezTo>
                  <a:pt x="69453" y="800498"/>
                  <a:pt x="102791" y="781051"/>
                  <a:pt x="121444" y="764779"/>
                </a:cubicBezTo>
                <a:cubicBezTo>
                  <a:pt x="140097" y="748507"/>
                  <a:pt x="153591" y="735410"/>
                  <a:pt x="161925" y="724297"/>
                </a:cubicBezTo>
                <a:cubicBezTo>
                  <a:pt x="170259" y="713185"/>
                  <a:pt x="176212" y="702469"/>
                  <a:pt x="171450" y="698104"/>
                </a:cubicBezTo>
                <a:cubicBezTo>
                  <a:pt x="166688" y="693739"/>
                  <a:pt x="144859" y="696120"/>
                  <a:pt x="133350" y="698104"/>
                </a:cubicBezTo>
                <a:cubicBezTo>
                  <a:pt x="121841" y="700088"/>
                  <a:pt x="108347" y="711598"/>
                  <a:pt x="102394" y="710010"/>
                </a:cubicBezTo>
                <a:cubicBezTo>
                  <a:pt x="96441" y="708423"/>
                  <a:pt x="92869" y="694929"/>
                  <a:pt x="97631" y="688579"/>
                </a:cubicBezTo>
                <a:cubicBezTo>
                  <a:pt x="102393" y="682229"/>
                  <a:pt x="112713" y="676276"/>
                  <a:pt x="130969" y="671910"/>
                </a:cubicBezTo>
                <a:cubicBezTo>
                  <a:pt x="149225" y="667544"/>
                  <a:pt x="177403" y="675482"/>
                  <a:pt x="207169" y="662385"/>
                </a:cubicBezTo>
                <a:cubicBezTo>
                  <a:pt x="236935" y="649288"/>
                  <a:pt x="280590" y="637382"/>
                  <a:pt x="309562" y="593329"/>
                </a:cubicBezTo>
                <a:cubicBezTo>
                  <a:pt x="338534" y="549276"/>
                  <a:pt x="379809" y="454819"/>
                  <a:pt x="381000" y="398066"/>
                </a:cubicBezTo>
                <a:cubicBezTo>
                  <a:pt x="382191" y="341313"/>
                  <a:pt x="342900" y="289719"/>
                  <a:pt x="316706" y="252810"/>
                </a:cubicBezTo>
                <a:cubicBezTo>
                  <a:pt x="290512" y="215901"/>
                  <a:pt x="250428" y="195263"/>
                  <a:pt x="223837" y="176610"/>
                </a:cubicBezTo>
                <a:cubicBezTo>
                  <a:pt x="197246" y="157957"/>
                  <a:pt x="180577" y="149225"/>
                  <a:pt x="157162" y="140891"/>
                </a:cubicBezTo>
                <a:cubicBezTo>
                  <a:pt x="133747" y="132557"/>
                  <a:pt x="101600" y="131366"/>
                  <a:pt x="83344" y="126604"/>
                </a:cubicBezTo>
                <a:cubicBezTo>
                  <a:pt x="65088" y="121842"/>
                  <a:pt x="54372" y="120253"/>
                  <a:pt x="47625" y="112316"/>
                </a:cubicBezTo>
                <a:cubicBezTo>
                  <a:pt x="40878" y="104379"/>
                  <a:pt x="33734" y="84932"/>
                  <a:pt x="42862" y="78979"/>
                </a:cubicBezTo>
                <a:cubicBezTo>
                  <a:pt x="51990" y="73026"/>
                  <a:pt x="76597" y="69850"/>
                  <a:pt x="102394" y="76597"/>
                </a:cubicBezTo>
                <a:cubicBezTo>
                  <a:pt x="128191" y="83344"/>
                  <a:pt x="162719" y="100410"/>
                  <a:pt x="197644" y="119460"/>
                </a:cubicBezTo>
                <a:cubicBezTo>
                  <a:pt x="232569" y="138510"/>
                  <a:pt x="291307" y="189310"/>
                  <a:pt x="311944" y="190897"/>
                </a:cubicBezTo>
                <a:cubicBezTo>
                  <a:pt x="332581" y="192484"/>
                  <a:pt x="323454" y="152798"/>
                  <a:pt x="321469" y="128985"/>
                </a:cubicBezTo>
                <a:cubicBezTo>
                  <a:pt x="319485" y="105173"/>
                  <a:pt x="302418" y="64294"/>
                  <a:pt x="300037" y="48022"/>
                </a:cubicBezTo>
                <a:cubicBezTo>
                  <a:pt x="297656" y="31750"/>
                  <a:pt x="301625" y="32941"/>
                  <a:pt x="307181" y="31354"/>
                </a:cubicBezTo>
                <a:cubicBezTo>
                  <a:pt x="312737" y="29767"/>
                  <a:pt x="325041" y="30957"/>
                  <a:pt x="333375" y="38497"/>
                </a:cubicBezTo>
                <a:cubicBezTo>
                  <a:pt x="341709" y="46037"/>
                  <a:pt x="353218" y="55166"/>
                  <a:pt x="357187" y="76597"/>
                </a:cubicBezTo>
                <a:cubicBezTo>
                  <a:pt x="361156" y="98028"/>
                  <a:pt x="353615" y="136129"/>
                  <a:pt x="357187" y="167085"/>
                </a:cubicBezTo>
                <a:cubicBezTo>
                  <a:pt x="360759" y="198041"/>
                  <a:pt x="362347" y="233760"/>
                  <a:pt x="378619" y="262335"/>
                </a:cubicBezTo>
                <a:cubicBezTo>
                  <a:pt x="394891" y="290910"/>
                  <a:pt x="429816" y="324248"/>
                  <a:pt x="454819" y="338535"/>
                </a:cubicBezTo>
                <a:cubicBezTo>
                  <a:pt x="479822" y="352822"/>
                  <a:pt x="490934" y="352822"/>
                  <a:pt x="528637" y="348060"/>
                </a:cubicBezTo>
                <a:cubicBezTo>
                  <a:pt x="566340" y="343298"/>
                  <a:pt x="639365" y="340916"/>
                  <a:pt x="681037" y="309960"/>
                </a:cubicBezTo>
                <a:cubicBezTo>
                  <a:pt x="722709" y="279004"/>
                  <a:pt x="761603" y="194072"/>
                  <a:pt x="778669" y="162322"/>
                </a:cubicBezTo>
                <a:cubicBezTo>
                  <a:pt x="795735" y="130572"/>
                  <a:pt x="786209" y="142479"/>
                  <a:pt x="783431" y="119460"/>
                </a:cubicBezTo>
                <a:cubicBezTo>
                  <a:pt x="780653" y="96441"/>
                  <a:pt x="766366" y="44054"/>
                  <a:pt x="762000" y="24210"/>
                </a:cubicBezTo>
                <a:cubicBezTo>
                  <a:pt x="757634" y="4366"/>
                  <a:pt x="754856" y="794"/>
                  <a:pt x="757237" y="397"/>
                </a:cubicBezTo>
                <a:cubicBezTo>
                  <a:pt x="759618" y="0"/>
                  <a:pt x="767953" y="2382"/>
                  <a:pt x="776287" y="21829"/>
                </a:cubicBezTo>
                <a:cubicBezTo>
                  <a:pt x="784621" y="41276"/>
                  <a:pt x="799307" y="95648"/>
                  <a:pt x="807244" y="117079"/>
                </a:cubicBezTo>
                <a:cubicBezTo>
                  <a:pt x="815181" y="138510"/>
                  <a:pt x="813197" y="152797"/>
                  <a:pt x="823912" y="150416"/>
                </a:cubicBezTo>
                <a:cubicBezTo>
                  <a:pt x="834627" y="148035"/>
                  <a:pt x="871537" y="102791"/>
                  <a:pt x="871537" y="102791"/>
                </a:cubicBezTo>
                <a:cubicBezTo>
                  <a:pt x="883443" y="90885"/>
                  <a:pt x="891381" y="76201"/>
                  <a:pt x="895350" y="78979"/>
                </a:cubicBezTo>
                <a:cubicBezTo>
                  <a:pt x="899319" y="81757"/>
                  <a:pt x="901700" y="104776"/>
                  <a:pt x="895350" y="119460"/>
                </a:cubicBezTo>
                <a:cubicBezTo>
                  <a:pt x="889000" y="134144"/>
                  <a:pt x="873125" y="150813"/>
                  <a:pt x="857250" y="167085"/>
                </a:cubicBezTo>
                <a:cubicBezTo>
                  <a:pt x="841375" y="183357"/>
                  <a:pt x="814784" y="196850"/>
                  <a:pt x="800100" y="217091"/>
                </a:cubicBezTo>
                <a:cubicBezTo>
                  <a:pt x="785416" y="237332"/>
                  <a:pt x="764778" y="271860"/>
                  <a:pt x="769144" y="288529"/>
                </a:cubicBezTo>
                <a:cubicBezTo>
                  <a:pt x="773510" y="305198"/>
                  <a:pt x="794147" y="309960"/>
                  <a:pt x="826294" y="317104"/>
                </a:cubicBezTo>
                <a:cubicBezTo>
                  <a:pt x="858441" y="324248"/>
                  <a:pt x="905272" y="336153"/>
                  <a:pt x="962025" y="331391"/>
                </a:cubicBezTo>
                <a:cubicBezTo>
                  <a:pt x="1018778" y="326629"/>
                  <a:pt x="1118393" y="313929"/>
                  <a:pt x="1166812" y="288529"/>
                </a:cubicBezTo>
                <a:cubicBezTo>
                  <a:pt x="1215231" y="263129"/>
                  <a:pt x="1230312" y="212726"/>
                  <a:pt x="1252537" y="178991"/>
                </a:cubicBezTo>
                <a:cubicBezTo>
                  <a:pt x="1274762" y="145257"/>
                  <a:pt x="1291828" y="113109"/>
                  <a:pt x="1300162" y="86122"/>
                </a:cubicBezTo>
                <a:cubicBezTo>
                  <a:pt x="1308496" y="59135"/>
                  <a:pt x="1297385" y="26988"/>
                  <a:pt x="1302544" y="17066"/>
                </a:cubicBezTo>
                <a:cubicBezTo>
                  <a:pt x="1307703" y="7144"/>
                  <a:pt x="1326753" y="12700"/>
                  <a:pt x="1331119" y="26591"/>
                </a:cubicBezTo>
                <a:cubicBezTo>
                  <a:pt x="1335485" y="40482"/>
                  <a:pt x="1321593" y="92869"/>
                  <a:pt x="1328737" y="100410"/>
                </a:cubicBezTo>
                <a:cubicBezTo>
                  <a:pt x="1335881" y="107951"/>
                  <a:pt x="1354534" y="82948"/>
                  <a:pt x="1373981" y="71835"/>
                </a:cubicBezTo>
                <a:cubicBezTo>
                  <a:pt x="1393428" y="60722"/>
                  <a:pt x="1429941" y="35323"/>
                  <a:pt x="1445419" y="33735"/>
                </a:cubicBezTo>
                <a:cubicBezTo>
                  <a:pt x="1460897" y="32148"/>
                  <a:pt x="1476772" y="51594"/>
                  <a:pt x="1466850" y="62310"/>
                </a:cubicBezTo>
                <a:cubicBezTo>
                  <a:pt x="1456928" y="73026"/>
                  <a:pt x="1413668" y="80963"/>
                  <a:pt x="1385887" y="98029"/>
                </a:cubicBezTo>
                <a:cubicBezTo>
                  <a:pt x="1358106" y="115095"/>
                  <a:pt x="1334690" y="127398"/>
                  <a:pt x="1300162" y="164704"/>
                </a:cubicBezTo>
                <a:cubicBezTo>
                  <a:pt x="1265634" y="202010"/>
                  <a:pt x="1202928" y="266701"/>
                  <a:pt x="1178719" y="321866"/>
                </a:cubicBezTo>
                <a:cubicBezTo>
                  <a:pt x="1154510" y="377031"/>
                  <a:pt x="1166415" y="431800"/>
                  <a:pt x="1154906" y="495697"/>
                </a:cubicBezTo>
                <a:cubicBezTo>
                  <a:pt x="1143397" y="559594"/>
                  <a:pt x="1128315" y="644128"/>
                  <a:pt x="1109662" y="705247"/>
                </a:cubicBezTo>
                <a:cubicBezTo>
                  <a:pt x="1091009" y="766366"/>
                  <a:pt x="1055687" y="828676"/>
                  <a:pt x="1042987" y="862410"/>
                </a:cubicBezTo>
                <a:cubicBezTo>
                  <a:pt x="1030287" y="896145"/>
                  <a:pt x="1027509" y="889795"/>
                  <a:pt x="1033462" y="907654"/>
                </a:cubicBezTo>
                <a:cubicBezTo>
                  <a:pt x="1039415" y="925513"/>
                  <a:pt x="1059259" y="952501"/>
                  <a:pt x="1078706" y="969566"/>
                </a:cubicBezTo>
                <a:cubicBezTo>
                  <a:pt x="1098153" y="986631"/>
                  <a:pt x="1134269" y="997744"/>
                  <a:pt x="1150144" y="1010047"/>
                </a:cubicBezTo>
                <a:cubicBezTo>
                  <a:pt x="1166019" y="1022350"/>
                  <a:pt x="1171575" y="1033463"/>
                  <a:pt x="1173956" y="1043385"/>
                </a:cubicBezTo>
                <a:cubicBezTo>
                  <a:pt x="1176337" y="1053307"/>
                  <a:pt x="1171178" y="1067198"/>
                  <a:pt x="1164431" y="1069579"/>
                </a:cubicBezTo>
                <a:cubicBezTo>
                  <a:pt x="1157684" y="1071960"/>
                  <a:pt x="1145381" y="1064022"/>
                  <a:pt x="1133475" y="1057672"/>
                </a:cubicBezTo>
                <a:cubicBezTo>
                  <a:pt x="1121569" y="1051322"/>
                  <a:pt x="1106488" y="1039019"/>
                  <a:pt x="1092994" y="1031479"/>
                </a:cubicBezTo>
                <a:cubicBezTo>
                  <a:pt x="1079500" y="1023939"/>
                  <a:pt x="1068784" y="1016795"/>
                  <a:pt x="1052512" y="1012429"/>
                </a:cubicBezTo>
                <a:cubicBezTo>
                  <a:pt x="1036240" y="1008063"/>
                  <a:pt x="1007665" y="998538"/>
                  <a:pt x="995362" y="1005285"/>
                </a:cubicBezTo>
                <a:cubicBezTo>
                  <a:pt x="983059" y="1012032"/>
                  <a:pt x="976313" y="1025526"/>
                  <a:pt x="978694" y="1052910"/>
                </a:cubicBezTo>
                <a:cubicBezTo>
                  <a:pt x="981075" y="1080294"/>
                  <a:pt x="992584" y="1126728"/>
                  <a:pt x="1009650" y="1169591"/>
                </a:cubicBezTo>
                <a:cubicBezTo>
                  <a:pt x="1026716" y="1212454"/>
                  <a:pt x="1062434" y="1280319"/>
                  <a:pt x="1081087" y="1310085"/>
                </a:cubicBezTo>
                <a:cubicBezTo>
                  <a:pt x="1099740" y="1339851"/>
                  <a:pt x="1105694" y="1337469"/>
                  <a:pt x="1121569" y="1348185"/>
                </a:cubicBezTo>
                <a:cubicBezTo>
                  <a:pt x="1137444" y="1358901"/>
                  <a:pt x="1161653" y="1361679"/>
                  <a:pt x="1176337" y="1374379"/>
                </a:cubicBezTo>
                <a:cubicBezTo>
                  <a:pt x="1191021" y="1387079"/>
                  <a:pt x="1206103" y="1413670"/>
                  <a:pt x="1209675" y="1424385"/>
                </a:cubicBezTo>
                <a:cubicBezTo>
                  <a:pt x="1213247" y="1435101"/>
                  <a:pt x="1217613" y="1447006"/>
                  <a:pt x="1197769" y="1438672"/>
                </a:cubicBezTo>
                <a:cubicBezTo>
                  <a:pt x="1177925" y="1430338"/>
                  <a:pt x="1107281" y="1375966"/>
                  <a:pt x="1090612" y="1374379"/>
                </a:cubicBezTo>
                <a:cubicBezTo>
                  <a:pt x="1073943" y="1372792"/>
                  <a:pt x="1097756" y="1410097"/>
                  <a:pt x="1097756" y="1429147"/>
                </a:cubicBezTo>
                <a:cubicBezTo>
                  <a:pt x="1097756" y="1448197"/>
                  <a:pt x="1093787" y="1476773"/>
                  <a:pt x="1090612" y="1488679"/>
                </a:cubicBezTo>
                <a:cubicBezTo>
                  <a:pt x="1087437" y="1500585"/>
                  <a:pt x="1082675" y="1502966"/>
                  <a:pt x="1078706" y="1500585"/>
                </a:cubicBezTo>
                <a:cubicBezTo>
                  <a:pt x="1074737" y="1498204"/>
                  <a:pt x="1069975" y="1495425"/>
                  <a:pt x="1066800" y="1474391"/>
                </a:cubicBezTo>
                <a:cubicBezTo>
                  <a:pt x="1063625" y="1453357"/>
                  <a:pt x="1071959" y="1412082"/>
                  <a:pt x="1059656" y="1374379"/>
                </a:cubicBezTo>
                <a:cubicBezTo>
                  <a:pt x="1047353" y="1336676"/>
                  <a:pt x="1022747" y="1298575"/>
                  <a:pt x="992981" y="1248172"/>
                </a:cubicBezTo>
                <a:cubicBezTo>
                  <a:pt x="963215" y="1197769"/>
                  <a:pt x="908049" y="1107679"/>
                  <a:pt x="881062" y="1071960"/>
                </a:cubicBezTo>
                <a:cubicBezTo>
                  <a:pt x="854075" y="1036241"/>
                  <a:pt x="867171" y="1039813"/>
                  <a:pt x="831056" y="1033860"/>
                </a:cubicBezTo>
                <a:cubicBezTo>
                  <a:pt x="794941" y="1027907"/>
                  <a:pt x="702469" y="1031082"/>
                  <a:pt x="664369" y="1036241"/>
                </a:cubicBezTo>
                <a:cubicBezTo>
                  <a:pt x="626269" y="1041400"/>
                  <a:pt x="629047" y="1050132"/>
                  <a:pt x="602456" y="1064816"/>
                </a:cubicBezTo>
                <a:cubicBezTo>
                  <a:pt x="575865" y="1079500"/>
                  <a:pt x="543719" y="1096963"/>
                  <a:pt x="504825" y="1124347"/>
                </a:cubicBezTo>
                <a:cubicBezTo>
                  <a:pt x="465931" y="1151731"/>
                  <a:pt x="407988" y="1191419"/>
                  <a:pt x="369094" y="1229122"/>
                </a:cubicBezTo>
                <a:cubicBezTo>
                  <a:pt x="330200" y="1266825"/>
                  <a:pt x="295274" y="1318022"/>
                  <a:pt x="271462" y="1350566"/>
                </a:cubicBezTo>
                <a:cubicBezTo>
                  <a:pt x="247650" y="1383110"/>
                  <a:pt x="238522" y="1398588"/>
                  <a:pt x="226219" y="1424385"/>
                </a:cubicBezTo>
                <a:cubicBezTo>
                  <a:pt x="213916" y="1450182"/>
                  <a:pt x="209947" y="1489075"/>
                  <a:pt x="197644" y="1505347"/>
                </a:cubicBezTo>
                <a:cubicBezTo>
                  <a:pt x="185341" y="1521619"/>
                  <a:pt x="156766" y="1523206"/>
                  <a:pt x="152400" y="1522016"/>
                </a:cubicBezTo>
                <a:cubicBezTo>
                  <a:pt x="148034" y="1520826"/>
                  <a:pt x="163513" y="1511698"/>
                  <a:pt x="171450" y="1498204"/>
                </a:cubicBezTo>
                <a:cubicBezTo>
                  <a:pt x="179387" y="1484710"/>
                  <a:pt x="193278" y="1459310"/>
                  <a:pt x="200025" y="1441054"/>
                </a:cubicBezTo>
                <a:cubicBezTo>
                  <a:pt x="206772" y="1422798"/>
                  <a:pt x="215900" y="1398588"/>
                  <a:pt x="211931" y="1388666"/>
                </a:cubicBezTo>
                <a:cubicBezTo>
                  <a:pt x="207962" y="1378744"/>
                  <a:pt x="192881" y="1380728"/>
                  <a:pt x="176212" y="1381522"/>
                </a:cubicBezTo>
                <a:cubicBezTo>
                  <a:pt x="159543" y="1382316"/>
                  <a:pt x="132557" y="1385492"/>
                  <a:pt x="111919" y="1393429"/>
                </a:cubicBezTo>
                <a:cubicBezTo>
                  <a:pt x="91282" y="1401367"/>
                  <a:pt x="34131" y="1433116"/>
                  <a:pt x="30956" y="1431529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 rot="19359299">
            <a:off x="1901824" y="2801980"/>
            <a:ext cx="415925" cy="2333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endParaRPr lang="en-US" sz="14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666874" y="2628942"/>
            <a:ext cx="88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ru-RU" altLang="en-US" sz="900" b="1" dirty="0" smtClean="0">
                <a:solidFill>
                  <a:schemeClr val="bg1"/>
                </a:solidFill>
                <a:ea typeface="MS PGothic" pitchFamily="34" charset="-128"/>
              </a:rPr>
              <a:t>Дендритная</a:t>
            </a:r>
          </a:p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r>
              <a:rPr lang="ru-RU" altLang="en-US" sz="900" b="1" dirty="0" smtClean="0">
                <a:solidFill>
                  <a:schemeClr val="bg1"/>
                </a:solidFill>
                <a:ea typeface="MS PGothic" pitchFamily="34" charset="-128"/>
              </a:rPr>
              <a:t>клетка</a:t>
            </a:r>
            <a:endParaRPr lang="en-US" altLang="en-US" sz="9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72" name="Group 34"/>
          <p:cNvGrpSpPr>
            <a:grpSpLocks/>
          </p:cNvGrpSpPr>
          <p:nvPr/>
        </p:nvGrpSpPr>
        <p:grpSpPr bwMode="auto">
          <a:xfrm>
            <a:off x="2476499" y="2640055"/>
            <a:ext cx="596900" cy="203200"/>
            <a:chOff x="-1025908" y="3139119"/>
            <a:chExt cx="2166218" cy="735307"/>
          </a:xfrm>
        </p:grpSpPr>
        <p:sp>
          <p:nvSpPr>
            <p:cNvPr id="41" name="Freeform 40"/>
            <p:cNvSpPr/>
            <p:nvPr/>
          </p:nvSpPr>
          <p:spPr bwMode="auto">
            <a:xfrm>
              <a:off x="120576" y="3139119"/>
              <a:ext cx="1019734" cy="735307"/>
            </a:xfrm>
            <a:custGeom>
              <a:avLst/>
              <a:gdLst>
                <a:gd name="connsiteX0" fmla="*/ 1614376 w 1786269"/>
                <a:gd name="connsiteY0" fmla="*/ 17721 h 1286540"/>
                <a:gd name="connsiteX1" fmla="*/ 1380460 w 1786269"/>
                <a:gd name="connsiteY1" fmla="*/ 17721 h 1286540"/>
                <a:gd name="connsiteX2" fmla="*/ 1189074 w 1786269"/>
                <a:gd name="connsiteY2" fmla="*/ 102782 h 1286540"/>
                <a:gd name="connsiteX3" fmla="*/ 1306032 w 1786269"/>
                <a:gd name="connsiteY3" fmla="*/ 209107 h 1286540"/>
                <a:gd name="connsiteX4" fmla="*/ 1476153 w 1786269"/>
                <a:gd name="connsiteY4" fmla="*/ 241005 h 1286540"/>
                <a:gd name="connsiteX5" fmla="*/ 1635641 w 1786269"/>
                <a:gd name="connsiteY5" fmla="*/ 241005 h 1286540"/>
                <a:gd name="connsiteX6" fmla="*/ 1327297 w 1786269"/>
                <a:gd name="connsiteY6" fmla="*/ 241005 h 1286540"/>
                <a:gd name="connsiteX7" fmla="*/ 1210339 w 1786269"/>
                <a:gd name="connsiteY7" fmla="*/ 283535 h 1286540"/>
                <a:gd name="connsiteX8" fmla="*/ 1220971 w 1786269"/>
                <a:gd name="connsiteY8" fmla="*/ 347331 h 1286540"/>
                <a:gd name="connsiteX9" fmla="*/ 1316664 w 1786269"/>
                <a:gd name="connsiteY9" fmla="*/ 411126 h 1286540"/>
                <a:gd name="connsiteX10" fmla="*/ 1571846 w 1786269"/>
                <a:gd name="connsiteY10" fmla="*/ 421759 h 1286540"/>
                <a:gd name="connsiteX11" fmla="*/ 1210339 w 1786269"/>
                <a:gd name="connsiteY11" fmla="*/ 421759 h 1286540"/>
                <a:gd name="connsiteX12" fmla="*/ 976422 w 1786269"/>
                <a:gd name="connsiteY12" fmla="*/ 453656 h 1286540"/>
                <a:gd name="connsiteX13" fmla="*/ 689343 w 1786269"/>
                <a:gd name="connsiteY13" fmla="*/ 379228 h 1286540"/>
                <a:gd name="connsiteX14" fmla="*/ 455427 w 1786269"/>
                <a:gd name="connsiteY14" fmla="*/ 368596 h 1286540"/>
                <a:gd name="connsiteX15" fmla="*/ 285306 w 1786269"/>
                <a:gd name="connsiteY15" fmla="*/ 432391 h 1286540"/>
                <a:gd name="connsiteX16" fmla="*/ 30125 w 1786269"/>
                <a:gd name="connsiteY16" fmla="*/ 506819 h 1286540"/>
                <a:gd name="connsiteX17" fmla="*/ 104553 w 1786269"/>
                <a:gd name="connsiteY17" fmla="*/ 623777 h 1286540"/>
                <a:gd name="connsiteX18" fmla="*/ 242776 w 1786269"/>
                <a:gd name="connsiteY18" fmla="*/ 655675 h 1286540"/>
                <a:gd name="connsiteX19" fmla="*/ 508590 w 1786269"/>
                <a:gd name="connsiteY19" fmla="*/ 687573 h 1286540"/>
                <a:gd name="connsiteX20" fmla="*/ 901995 w 1786269"/>
                <a:gd name="connsiteY20" fmla="*/ 666307 h 1286540"/>
                <a:gd name="connsiteX21" fmla="*/ 1210339 w 1786269"/>
                <a:gd name="connsiteY21" fmla="*/ 666307 h 1286540"/>
                <a:gd name="connsiteX22" fmla="*/ 1561213 w 1786269"/>
                <a:gd name="connsiteY22" fmla="*/ 666307 h 1286540"/>
                <a:gd name="connsiteX23" fmla="*/ 1465520 w 1786269"/>
                <a:gd name="connsiteY23" fmla="*/ 666307 h 1286540"/>
                <a:gd name="connsiteX24" fmla="*/ 848832 w 1786269"/>
                <a:gd name="connsiteY24" fmla="*/ 676940 h 1286540"/>
                <a:gd name="connsiteX25" fmla="*/ 540488 w 1786269"/>
                <a:gd name="connsiteY25" fmla="*/ 687573 h 1286540"/>
                <a:gd name="connsiteX26" fmla="*/ 285306 w 1786269"/>
                <a:gd name="connsiteY26" fmla="*/ 666307 h 1286540"/>
                <a:gd name="connsiteX27" fmla="*/ 147083 w 1786269"/>
                <a:gd name="connsiteY27" fmla="*/ 645042 h 1286540"/>
                <a:gd name="connsiteX28" fmla="*/ 51390 w 1786269"/>
                <a:gd name="connsiteY28" fmla="*/ 730103 h 1286540"/>
                <a:gd name="connsiteX29" fmla="*/ 62022 w 1786269"/>
                <a:gd name="connsiteY29" fmla="*/ 804531 h 1286540"/>
                <a:gd name="connsiteX30" fmla="*/ 253408 w 1786269"/>
                <a:gd name="connsiteY30" fmla="*/ 847061 h 1286540"/>
                <a:gd name="connsiteX31" fmla="*/ 497957 w 1786269"/>
                <a:gd name="connsiteY31" fmla="*/ 942754 h 1286540"/>
                <a:gd name="connsiteX32" fmla="*/ 710608 w 1786269"/>
                <a:gd name="connsiteY32" fmla="*/ 889591 h 1286540"/>
                <a:gd name="connsiteX33" fmla="*/ 1061483 w 1786269"/>
                <a:gd name="connsiteY33" fmla="*/ 825796 h 1286540"/>
                <a:gd name="connsiteX34" fmla="*/ 1380460 w 1786269"/>
                <a:gd name="connsiteY34" fmla="*/ 878959 h 1286540"/>
                <a:gd name="connsiteX35" fmla="*/ 1539948 w 1786269"/>
                <a:gd name="connsiteY35" fmla="*/ 857694 h 1286540"/>
                <a:gd name="connsiteX36" fmla="*/ 1337929 w 1786269"/>
                <a:gd name="connsiteY36" fmla="*/ 889591 h 1286540"/>
                <a:gd name="connsiteX37" fmla="*/ 1199706 w 1786269"/>
                <a:gd name="connsiteY37" fmla="*/ 942754 h 1286540"/>
                <a:gd name="connsiteX38" fmla="*/ 1242236 w 1786269"/>
                <a:gd name="connsiteY38" fmla="*/ 1027814 h 1286540"/>
                <a:gd name="connsiteX39" fmla="*/ 1401725 w 1786269"/>
                <a:gd name="connsiteY39" fmla="*/ 1070345 h 1286540"/>
                <a:gd name="connsiteX40" fmla="*/ 1518683 w 1786269"/>
                <a:gd name="connsiteY40" fmla="*/ 1070345 h 1286540"/>
                <a:gd name="connsiteX41" fmla="*/ 1359195 w 1786269"/>
                <a:gd name="connsiteY41" fmla="*/ 1080977 h 1286540"/>
                <a:gd name="connsiteX42" fmla="*/ 1199706 w 1786269"/>
                <a:gd name="connsiteY42" fmla="*/ 1123507 h 1286540"/>
                <a:gd name="connsiteX43" fmla="*/ 1231604 w 1786269"/>
                <a:gd name="connsiteY43" fmla="*/ 1208568 h 1286540"/>
                <a:gd name="connsiteX44" fmla="*/ 1380460 w 1786269"/>
                <a:gd name="connsiteY44" fmla="*/ 1261731 h 1286540"/>
                <a:gd name="connsiteX45" fmla="*/ 1529315 w 1786269"/>
                <a:gd name="connsiteY45" fmla="*/ 1261731 h 1286540"/>
                <a:gd name="connsiteX46" fmla="*/ 1646274 w 1786269"/>
                <a:gd name="connsiteY46" fmla="*/ 1251098 h 1286540"/>
                <a:gd name="connsiteX47" fmla="*/ 1710069 w 1786269"/>
                <a:gd name="connsiteY47" fmla="*/ 1049080 h 1286540"/>
                <a:gd name="connsiteX48" fmla="*/ 1784497 w 1786269"/>
                <a:gd name="connsiteY48" fmla="*/ 581247 h 1286540"/>
                <a:gd name="connsiteX49" fmla="*/ 1720702 w 1786269"/>
                <a:gd name="connsiteY49" fmla="*/ 92149 h 1286540"/>
                <a:gd name="connsiteX50" fmla="*/ 1614376 w 1786269"/>
                <a:gd name="connsiteY50" fmla="*/ 17721 h 12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86269" h="1286540">
                  <a:moveTo>
                    <a:pt x="1614376" y="17721"/>
                  </a:moveTo>
                  <a:cubicBezTo>
                    <a:pt x="1557669" y="5316"/>
                    <a:pt x="1451344" y="3544"/>
                    <a:pt x="1380460" y="17721"/>
                  </a:cubicBezTo>
                  <a:cubicBezTo>
                    <a:pt x="1309576" y="31898"/>
                    <a:pt x="1201479" y="70884"/>
                    <a:pt x="1189074" y="102782"/>
                  </a:cubicBezTo>
                  <a:cubicBezTo>
                    <a:pt x="1176669" y="134680"/>
                    <a:pt x="1258186" y="186070"/>
                    <a:pt x="1306032" y="209107"/>
                  </a:cubicBezTo>
                  <a:cubicBezTo>
                    <a:pt x="1353878" y="232144"/>
                    <a:pt x="1421218" y="235689"/>
                    <a:pt x="1476153" y="241005"/>
                  </a:cubicBezTo>
                  <a:cubicBezTo>
                    <a:pt x="1531088" y="246321"/>
                    <a:pt x="1635641" y="241005"/>
                    <a:pt x="1635641" y="241005"/>
                  </a:cubicBezTo>
                  <a:cubicBezTo>
                    <a:pt x="1610832" y="241005"/>
                    <a:pt x="1398181" y="233917"/>
                    <a:pt x="1327297" y="241005"/>
                  </a:cubicBezTo>
                  <a:cubicBezTo>
                    <a:pt x="1256413" y="248093"/>
                    <a:pt x="1228060" y="265814"/>
                    <a:pt x="1210339" y="283535"/>
                  </a:cubicBezTo>
                  <a:cubicBezTo>
                    <a:pt x="1192618" y="301256"/>
                    <a:pt x="1203250" y="326066"/>
                    <a:pt x="1220971" y="347331"/>
                  </a:cubicBezTo>
                  <a:cubicBezTo>
                    <a:pt x="1238692" y="368596"/>
                    <a:pt x="1258185" y="398721"/>
                    <a:pt x="1316664" y="411126"/>
                  </a:cubicBezTo>
                  <a:cubicBezTo>
                    <a:pt x="1375143" y="423531"/>
                    <a:pt x="1589567" y="419987"/>
                    <a:pt x="1571846" y="421759"/>
                  </a:cubicBezTo>
                  <a:cubicBezTo>
                    <a:pt x="1554125" y="423531"/>
                    <a:pt x="1309576" y="416443"/>
                    <a:pt x="1210339" y="421759"/>
                  </a:cubicBezTo>
                  <a:cubicBezTo>
                    <a:pt x="1111102" y="427075"/>
                    <a:pt x="1063255" y="460745"/>
                    <a:pt x="976422" y="453656"/>
                  </a:cubicBezTo>
                  <a:cubicBezTo>
                    <a:pt x="889589" y="446568"/>
                    <a:pt x="776175" y="393405"/>
                    <a:pt x="689343" y="379228"/>
                  </a:cubicBezTo>
                  <a:cubicBezTo>
                    <a:pt x="602511" y="365051"/>
                    <a:pt x="522766" y="359736"/>
                    <a:pt x="455427" y="368596"/>
                  </a:cubicBezTo>
                  <a:cubicBezTo>
                    <a:pt x="388088" y="377456"/>
                    <a:pt x="356190" y="409354"/>
                    <a:pt x="285306" y="432391"/>
                  </a:cubicBezTo>
                  <a:cubicBezTo>
                    <a:pt x="214422" y="455428"/>
                    <a:pt x="60250" y="474921"/>
                    <a:pt x="30125" y="506819"/>
                  </a:cubicBezTo>
                  <a:cubicBezTo>
                    <a:pt x="0" y="538717"/>
                    <a:pt x="69111" y="598968"/>
                    <a:pt x="104553" y="623777"/>
                  </a:cubicBezTo>
                  <a:cubicBezTo>
                    <a:pt x="139995" y="648586"/>
                    <a:pt x="175437" y="645042"/>
                    <a:pt x="242776" y="655675"/>
                  </a:cubicBezTo>
                  <a:cubicBezTo>
                    <a:pt x="310116" y="666308"/>
                    <a:pt x="398720" y="685801"/>
                    <a:pt x="508590" y="687573"/>
                  </a:cubicBezTo>
                  <a:cubicBezTo>
                    <a:pt x="618460" y="689345"/>
                    <a:pt x="785037" y="669851"/>
                    <a:pt x="901995" y="666307"/>
                  </a:cubicBezTo>
                  <a:cubicBezTo>
                    <a:pt x="1018953" y="662763"/>
                    <a:pt x="1210339" y="666307"/>
                    <a:pt x="1210339" y="666307"/>
                  </a:cubicBezTo>
                  <a:lnTo>
                    <a:pt x="1561213" y="666307"/>
                  </a:lnTo>
                  <a:lnTo>
                    <a:pt x="1465520" y="666307"/>
                  </a:lnTo>
                  <a:lnTo>
                    <a:pt x="848832" y="676940"/>
                  </a:lnTo>
                  <a:cubicBezTo>
                    <a:pt x="694660" y="680484"/>
                    <a:pt x="634409" y="689345"/>
                    <a:pt x="540488" y="687573"/>
                  </a:cubicBezTo>
                  <a:cubicBezTo>
                    <a:pt x="446567" y="685801"/>
                    <a:pt x="350873" y="673395"/>
                    <a:pt x="285306" y="666307"/>
                  </a:cubicBezTo>
                  <a:cubicBezTo>
                    <a:pt x="219739" y="659219"/>
                    <a:pt x="186069" y="634409"/>
                    <a:pt x="147083" y="645042"/>
                  </a:cubicBezTo>
                  <a:cubicBezTo>
                    <a:pt x="108097" y="655675"/>
                    <a:pt x="65567" y="703522"/>
                    <a:pt x="51390" y="730103"/>
                  </a:cubicBezTo>
                  <a:cubicBezTo>
                    <a:pt x="37213" y="756684"/>
                    <a:pt x="28352" y="785038"/>
                    <a:pt x="62022" y="804531"/>
                  </a:cubicBezTo>
                  <a:cubicBezTo>
                    <a:pt x="95692" y="824024"/>
                    <a:pt x="180752" y="824024"/>
                    <a:pt x="253408" y="847061"/>
                  </a:cubicBezTo>
                  <a:cubicBezTo>
                    <a:pt x="326064" y="870098"/>
                    <a:pt x="421757" y="935666"/>
                    <a:pt x="497957" y="942754"/>
                  </a:cubicBezTo>
                  <a:cubicBezTo>
                    <a:pt x="574157" y="949842"/>
                    <a:pt x="616687" y="909084"/>
                    <a:pt x="710608" y="889591"/>
                  </a:cubicBezTo>
                  <a:cubicBezTo>
                    <a:pt x="804529" y="870098"/>
                    <a:pt x="949841" y="827568"/>
                    <a:pt x="1061483" y="825796"/>
                  </a:cubicBezTo>
                  <a:cubicBezTo>
                    <a:pt x="1173125" y="824024"/>
                    <a:pt x="1300716" y="873643"/>
                    <a:pt x="1380460" y="878959"/>
                  </a:cubicBezTo>
                  <a:cubicBezTo>
                    <a:pt x="1460204" y="884275"/>
                    <a:pt x="1547036" y="855922"/>
                    <a:pt x="1539948" y="857694"/>
                  </a:cubicBezTo>
                  <a:cubicBezTo>
                    <a:pt x="1532860" y="859466"/>
                    <a:pt x="1394636" y="875414"/>
                    <a:pt x="1337929" y="889591"/>
                  </a:cubicBezTo>
                  <a:cubicBezTo>
                    <a:pt x="1281222" y="903768"/>
                    <a:pt x="1215655" y="919717"/>
                    <a:pt x="1199706" y="942754"/>
                  </a:cubicBezTo>
                  <a:cubicBezTo>
                    <a:pt x="1183757" y="965791"/>
                    <a:pt x="1208566" y="1006549"/>
                    <a:pt x="1242236" y="1027814"/>
                  </a:cubicBezTo>
                  <a:cubicBezTo>
                    <a:pt x="1275906" y="1049079"/>
                    <a:pt x="1355651" y="1063257"/>
                    <a:pt x="1401725" y="1070345"/>
                  </a:cubicBezTo>
                  <a:cubicBezTo>
                    <a:pt x="1447799" y="1077433"/>
                    <a:pt x="1525771" y="1068573"/>
                    <a:pt x="1518683" y="1070345"/>
                  </a:cubicBezTo>
                  <a:cubicBezTo>
                    <a:pt x="1511595" y="1072117"/>
                    <a:pt x="1412358" y="1072117"/>
                    <a:pt x="1359195" y="1080977"/>
                  </a:cubicBezTo>
                  <a:cubicBezTo>
                    <a:pt x="1306032" y="1089837"/>
                    <a:pt x="1220971" y="1102242"/>
                    <a:pt x="1199706" y="1123507"/>
                  </a:cubicBezTo>
                  <a:cubicBezTo>
                    <a:pt x="1178441" y="1144772"/>
                    <a:pt x="1201478" y="1185531"/>
                    <a:pt x="1231604" y="1208568"/>
                  </a:cubicBezTo>
                  <a:cubicBezTo>
                    <a:pt x="1261730" y="1231605"/>
                    <a:pt x="1330842" y="1252871"/>
                    <a:pt x="1380460" y="1261731"/>
                  </a:cubicBezTo>
                  <a:cubicBezTo>
                    <a:pt x="1430079" y="1270592"/>
                    <a:pt x="1485013" y="1263503"/>
                    <a:pt x="1529315" y="1261731"/>
                  </a:cubicBezTo>
                  <a:cubicBezTo>
                    <a:pt x="1573617" y="1259959"/>
                    <a:pt x="1616148" y="1286540"/>
                    <a:pt x="1646274" y="1251098"/>
                  </a:cubicBezTo>
                  <a:cubicBezTo>
                    <a:pt x="1676400" y="1215656"/>
                    <a:pt x="1687032" y="1160722"/>
                    <a:pt x="1710069" y="1049080"/>
                  </a:cubicBezTo>
                  <a:cubicBezTo>
                    <a:pt x="1733106" y="937438"/>
                    <a:pt x="1782725" y="740735"/>
                    <a:pt x="1784497" y="581247"/>
                  </a:cubicBezTo>
                  <a:cubicBezTo>
                    <a:pt x="1786269" y="421759"/>
                    <a:pt x="1749055" y="184298"/>
                    <a:pt x="1720702" y="92149"/>
                  </a:cubicBezTo>
                  <a:cubicBezTo>
                    <a:pt x="1692349" y="0"/>
                    <a:pt x="1671083" y="30126"/>
                    <a:pt x="1614376" y="17721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-58023" y="3357413"/>
              <a:ext cx="224689" cy="241273"/>
            </a:xfrm>
            <a:custGeom>
              <a:avLst/>
              <a:gdLst>
                <a:gd name="connsiteX0" fmla="*/ 419986 w 458972"/>
                <a:gd name="connsiteY0" fmla="*/ 30126 h 483782"/>
                <a:gd name="connsiteX1" fmla="*/ 292396 w 458972"/>
                <a:gd name="connsiteY1" fmla="*/ 51391 h 483782"/>
                <a:gd name="connsiteX2" fmla="*/ 90377 w 458972"/>
                <a:gd name="connsiteY2" fmla="*/ 30126 h 483782"/>
                <a:gd name="connsiteX3" fmla="*/ 5316 w 458972"/>
                <a:gd name="connsiteY3" fmla="*/ 232145 h 483782"/>
                <a:gd name="connsiteX4" fmla="*/ 58479 w 458972"/>
                <a:gd name="connsiteY4" fmla="*/ 444796 h 483782"/>
                <a:gd name="connsiteX5" fmla="*/ 292396 w 458972"/>
                <a:gd name="connsiteY5" fmla="*/ 466061 h 483782"/>
                <a:gd name="connsiteX6" fmla="*/ 430619 w 458972"/>
                <a:gd name="connsiteY6" fmla="*/ 412898 h 483782"/>
                <a:gd name="connsiteX7" fmla="*/ 345558 w 458972"/>
                <a:gd name="connsiteY7" fmla="*/ 338470 h 483782"/>
                <a:gd name="connsiteX8" fmla="*/ 430619 w 458972"/>
                <a:gd name="connsiteY8" fmla="*/ 264042 h 483782"/>
                <a:gd name="connsiteX9" fmla="*/ 324293 w 458972"/>
                <a:gd name="connsiteY9" fmla="*/ 157717 h 483782"/>
                <a:gd name="connsiteX10" fmla="*/ 441251 w 458972"/>
                <a:gd name="connsiteY10" fmla="*/ 83289 h 483782"/>
                <a:gd name="connsiteX11" fmla="*/ 419986 w 458972"/>
                <a:gd name="connsiteY11" fmla="*/ 30126 h 4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972" h="483782">
                  <a:moveTo>
                    <a:pt x="419986" y="30126"/>
                  </a:moveTo>
                  <a:cubicBezTo>
                    <a:pt x="395177" y="24810"/>
                    <a:pt x="347331" y="51391"/>
                    <a:pt x="292396" y="51391"/>
                  </a:cubicBezTo>
                  <a:cubicBezTo>
                    <a:pt x="237461" y="51391"/>
                    <a:pt x="138224" y="0"/>
                    <a:pt x="90377" y="30126"/>
                  </a:cubicBezTo>
                  <a:cubicBezTo>
                    <a:pt x="42530" y="60252"/>
                    <a:pt x="10632" y="163033"/>
                    <a:pt x="5316" y="232145"/>
                  </a:cubicBezTo>
                  <a:cubicBezTo>
                    <a:pt x="0" y="301257"/>
                    <a:pt x="10632" y="405810"/>
                    <a:pt x="58479" y="444796"/>
                  </a:cubicBezTo>
                  <a:cubicBezTo>
                    <a:pt x="106326" y="483782"/>
                    <a:pt x="230373" y="471377"/>
                    <a:pt x="292396" y="466061"/>
                  </a:cubicBezTo>
                  <a:cubicBezTo>
                    <a:pt x="354419" y="460745"/>
                    <a:pt x="421759" y="434163"/>
                    <a:pt x="430619" y="412898"/>
                  </a:cubicBezTo>
                  <a:cubicBezTo>
                    <a:pt x="439479" y="391633"/>
                    <a:pt x="345558" y="363279"/>
                    <a:pt x="345558" y="338470"/>
                  </a:cubicBezTo>
                  <a:cubicBezTo>
                    <a:pt x="345558" y="313661"/>
                    <a:pt x="434163" y="294168"/>
                    <a:pt x="430619" y="264042"/>
                  </a:cubicBezTo>
                  <a:cubicBezTo>
                    <a:pt x="427075" y="233917"/>
                    <a:pt x="322521" y="187843"/>
                    <a:pt x="324293" y="157717"/>
                  </a:cubicBezTo>
                  <a:cubicBezTo>
                    <a:pt x="326065" y="127592"/>
                    <a:pt x="423530" y="106326"/>
                    <a:pt x="441251" y="83289"/>
                  </a:cubicBezTo>
                  <a:cubicBezTo>
                    <a:pt x="458972" y="60252"/>
                    <a:pt x="444795" y="35442"/>
                    <a:pt x="419986" y="301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-1025908" y="3254011"/>
              <a:ext cx="1060064" cy="442331"/>
            </a:xfrm>
            <a:custGeom>
              <a:avLst/>
              <a:gdLst>
                <a:gd name="T0" fmla="*/ 44262 w 1251098"/>
                <a:gd name="T1" fmla="*/ 183690 h 627321"/>
                <a:gd name="T2" fmla="*/ 192974 w 1251098"/>
                <a:gd name="T3" fmla="*/ 98909 h 627321"/>
                <a:gd name="T4" fmla="*/ 479781 w 1251098"/>
                <a:gd name="T5" fmla="*/ 120106 h 627321"/>
                <a:gd name="T6" fmla="*/ 787837 w 1251098"/>
                <a:gd name="T7" fmla="*/ 120106 h 627321"/>
                <a:gd name="T8" fmla="*/ 1149000 w 1251098"/>
                <a:gd name="T9" fmla="*/ 3536 h 627321"/>
                <a:gd name="T10" fmla="*/ 1212735 w 1251098"/>
                <a:gd name="T11" fmla="*/ 98909 h 627321"/>
                <a:gd name="T12" fmla="*/ 1085269 w 1251098"/>
                <a:gd name="T13" fmla="*/ 310864 h 627321"/>
                <a:gd name="T14" fmla="*/ 1138376 w 1251098"/>
                <a:gd name="T15" fmla="*/ 469827 h 627321"/>
                <a:gd name="T16" fmla="*/ 1233981 w 1251098"/>
                <a:gd name="T17" fmla="*/ 596999 h 627321"/>
                <a:gd name="T18" fmla="*/ 1042772 w 1251098"/>
                <a:gd name="T19" fmla="*/ 607598 h 627321"/>
                <a:gd name="T20" fmla="*/ 745347 w 1251098"/>
                <a:gd name="T21" fmla="*/ 491023 h 627321"/>
                <a:gd name="T22" fmla="*/ 320445 w 1251098"/>
                <a:gd name="T23" fmla="*/ 491023 h 627321"/>
                <a:gd name="T24" fmla="*/ 44262 w 1251098"/>
                <a:gd name="T25" fmla="*/ 469827 h 627321"/>
                <a:gd name="T26" fmla="*/ 44262 w 1251098"/>
                <a:gd name="T27" fmla="*/ 183690 h 6273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1098"/>
                <a:gd name="T43" fmla="*/ 0 h 627321"/>
                <a:gd name="T44" fmla="*/ 1251098 w 1251098"/>
                <a:gd name="T45" fmla="*/ 627321 h 627321"/>
                <a:gd name="connsiteX0" fmla="*/ 44302 w 1251098"/>
                <a:gd name="connsiteY0" fmla="*/ 184298 h 627321"/>
                <a:gd name="connsiteX1" fmla="*/ 193158 w 1251098"/>
                <a:gd name="connsiteY1" fmla="*/ 99237 h 627321"/>
                <a:gd name="connsiteX2" fmla="*/ 480237 w 1251098"/>
                <a:gd name="connsiteY2" fmla="*/ 120502 h 627321"/>
                <a:gd name="connsiteX3" fmla="*/ 788581 w 1251098"/>
                <a:gd name="connsiteY3" fmla="*/ 120502 h 627321"/>
                <a:gd name="connsiteX4" fmla="*/ 1150088 w 1251098"/>
                <a:gd name="connsiteY4" fmla="*/ 3544 h 627321"/>
                <a:gd name="connsiteX5" fmla="*/ 1213884 w 1251098"/>
                <a:gd name="connsiteY5" fmla="*/ 99237 h 627321"/>
                <a:gd name="connsiteX6" fmla="*/ 1086293 w 1251098"/>
                <a:gd name="connsiteY6" fmla="*/ 222730 h 627321"/>
                <a:gd name="connsiteX7" fmla="*/ 1139456 w 1251098"/>
                <a:gd name="connsiteY7" fmla="*/ 471377 h 627321"/>
                <a:gd name="connsiteX8" fmla="*/ 1235149 w 1251098"/>
                <a:gd name="connsiteY8" fmla="*/ 598967 h 627321"/>
                <a:gd name="connsiteX9" fmla="*/ 1043763 w 1251098"/>
                <a:gd name="connsiteY9" fmla="*/ 609600 h 627321"/>
                <a:gd name="connsiteX10" fmla="*/ 746051 w 1251098"/>
                <a:gd name="connsiteY10" fmla="*/ 492642 h 627321"/>
                <a:gd name="connsiteX11" fmla="*/ 320749 w 1251098"/>
                <a:gd name="connsiteY11" fmla="*/ 492642 h 627321"/>
                <a:gd name="connsiteX12" fmla="*/ 44302 w 1251098"/>
                <a:gd name="connsiteY12" fmla="*/ 471377 h 627321"/>
                <a:gd name="connsiteX13" fmla="*/ 44302 w 1251098"/>
                <a:gd name="connsiteY13" fmla="*/ 184298 h 627321"/>
                <a:gd name="connsiteX0" fmla="*/ 44302 w 1251098"/>
                <a:gd name="connsiteY0" fmla="*/ 236306 h 679329"/>
                <a:gd name="connsiteX1" fmla="*/ 193158 w 1251098"/>
                <a:gd name="connsiteY1" fmla="*/ 151245 h 679329"/>
                <a:gd name="connsiteX2" fmla="*/ 480237 w 1251098"/>
                <a:gd name="connsiteY2" fmla="*/ 172510 h 679329"/>
                <a:gd name="connsiteX3" fmla="*/ 788581 w 1251098"/>
                <a:gd name="connsiteY3" fmla="*/ 172510 h 679329"/>
                <a:gd name="connsiteX4" fmla="*/ 1144477 w 1251098"/>
                <a:gd name="connsiteY4" fmla="*/ 3544 h 679329"/>
                <a:gd name="connsiteX5" fmla="*/ 1213884 w 1251098"/>
                <a:gd name="connsiteY5" fmla="*/ 151245 h 679329"/>
                <a:gd name="connsiteX6" fmla="*/ 1086293 w 1251098"/>
                <a:gd name="connsiteY6" fmla="*/ 274738 h 679329"/>
                <a:gd name="connsiteX7" fmla="*/ 1139456 w 1251098"/>
                <a:gd name="connsiteY7" fmla="*/ 523385 h 679329"/>
                <a:gd name="connsiteX8" fmla="*/ 1235149 w 1251098"/>
                <a:gd name="connsiteY8" fmla="*/ 650975 h 679329"/>
                <a:gd name="connsiteX9" fmla="*/ 1043763 w 1251098"/>
                <a:gd name="connsiteY9" fmla="*/ 661608 h 679329"/>
                <a:gd name="connsiteX10" fmla="*/ 746051 w 1251098"/>
                <a:gd name="connsiteY10" fmla="*/ 544650 h 679329"/>
                <a:gd name="connsiteX11" fmla="*/ 320749 w 1251098"/>
                <a:gd name="connsiteY11" fmla="*/ 544650 h 679329"/>
                <a:gd name="connsiteX12" fmla="*/ 44302 w 1251098"/>
                <a:gd name="connsiteY12" fmla="*/ 523385 h 679329"/>
                <a:gd name="connsiteX13" fmla="*/ 44302 w 1251098"/>
                <a:gd name="connsiteY13" fmla="*/ 236306 h 679329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086293 w 1251098"/>
                <a:gd name="connsiteY6" fmla="*/ 284645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1098" h="689236">
                  <a:moveTo>
                    <a:pt x="44302" y="246213"/>
                  </a:moveTo>
                  <a:cubicBezTo>
                    <a:pt x="69111" y="184190"/>
                    <a:pt x="120502" y="171785"/>
                    <a:pt x="193158" y="161152"/>
                  </a:cubicBezTo>
                  <a:cubicBezTo>
                    <a:pt x="265814" y="150519"/>
                    <a:pt x="381000" y="178873"/>
                    <a:pt x="480237" y="182417"/>
                  </a:cubicBezTo>
                  <a:cubicBezTo>
                    <a:pt x="579474" y="185961"/>
                    <a:pt x="677874" y="210578"/>
                    <a:pt x="788581" y="182417"/>
                  </a:cubicBezTo>
                  <a:cubicBezTo>
                    <a:pt x="899288" y="154256"/>
                    <a:pt x="1069853" y="26902"/>
                    <a:pt x="1144477" y="13451"/>
                  </a:cubicBezTo>
                  <a:cubicBezTo>
                    <a:pt x="1219101" y="0"/>
                    <a:pt x="1243217" y="54037"/>
                    <a:pt x="1236325" y="101713"/>
                  </a:cubicBezTo>
                  <a:cubicBezTo>
                    <a:pt x="1229433" y="149389"/>
                    <a:pt x="1147319" y="145850"/>
                    <a:pt x="1103122" y="299506"/>
                  </a:cubicBezTo>
                  <a:cubicBezTo>
                    <a:pt x="1086977" y="371436"/>
                    <a:pt x="1117451" y="473063"/>
                    <a:pt x="1139456" y="533292"/>
                  </a:cubicBezTo>
                  <a:cubicBezTo>
                    <a:pt x="1161461" y="593521"/>
                    <a:pt x="1251098" y="637845"/>
                    <a:pt x="1235149" y="660882"/>
                  </a:cubicBezTo>
                  <a:cubicBezTo>
                    <a:pt x="1219200" y="683919"/>
                    <a:pt x="1125279" y="689236"/>
                    <a:pt x="1043763" y="671515"/>
                  </a:cubicBezTo>
                  <a:cubicBezTo>
                    <a:pt x="962247" y="653794"/>
                    <a:pt x="866553" y="574050"/>
                    <a:pt x="746051" y="554557"/>
                  </a:cubicBezTo>
                  <a:cubicBezTo>
                    <a:pt x="625549" y="535064"/>
                    <a:pt x="437707" y="558101"/>
                    <a:pt x="320749" y="554557"/>
                  </a:cubicBezTo>
                  <a:cubicBezTo>
                    <a:pt x="203791" y="551013"/>
                    <a:pt x="88604" y="588227"/>
                    <a:pt x="44302" y="533292"/>
                  </a:cubicBezTo>
                  <a:cubicBezTo>
                    <a:pt x="0" y="478357"/>
                    <a:pt x="19493" y="308236"/>
                    <a:pt x="44302" y="2462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Font typeface="Arial" charset="0"/>
                <a:buChar char="•"/>
                <a:defRPr/>
              </a:pPr>
              <a:endPara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3" name="Group 35"/>
          <p:cNvGrpSpPr>
            <a:grpSpLocks/>
          </p:cNvGrpSpPr>
          <p:nvPr/>
        </p:nvGrpSpPr>
        <p:grpSpPr bwMode="auto">
          <a:xfrm rot="10800000">
            <a:off x="5862637" y="2627355"/>
            <a:ext cx="558800" cy="192087"/>
            <a:chOff x="5710453" y="4043462"/>
            <a:chExt cx="2141878" cy="735307"/>
          </a:xfrm>
        </p:grpSpPr>
        <p:sp>
          <p:nvSpPr>
            <p:cNvPr id="38" name="Freeform 37"/>
            <p:cNvSpPr/>
            <p:nvPr/>
          </p:nvSpPr>
          <p:spPr bwMode="auto">
            <a:xfrm>
              <a:off x="6830071" y="4043462"/>
              <a:ext cx="1022260" cy="735307"/>
            </a:xfrm>
            <a:custGeom>
              <a:avLst/>
              <a:gdLst>
                <a:gd name="connsiteX0" fmla="*/ 1614376 w 1786269"/>
                <a:gd name="connsiteY0" fmla="*/ 17721 h 1286540"/>
                <a:gd name="connsiteX1" fmla="*/ 1380460 w 1786269"/>
                <a:gd name="connsiteY1" fmla="*/ 17721 h 1286540"/>
                <a:gd name="connsiteX2" fmla="*/ 1189074 w 1786269"/>
                <a:gd name="connsiteY2" fmla="*/ 102782 h 1286540"/>
                <a:gd name="connsiteX3" fmla="*/ 1306032 w 1786269"/>
                <a:gd name="connsiteY3" fmla="*/ 209107 h 1286540"/>
                <a:gd name="connsiteX4" fmla="*/ 1476153 w 1786269"/>
                <a:gd name="connsiteY4" fmla="*/ 241005 h 1286540"/>
                <a:gd name="connsiteX5" fmla="*/ 1635641 w 1786269"/>
                <a:gd name="connsiteY5" fmla="*/ 241005 h 1286540"/>
                <a:gd name="connsiteX6" fmla="*/ 1327297 w 1786269"/>
                <a:gd name="connsiteY6" fmla="*/ 241005 h 1286540"/>
                <a:gd name="connsiteX7" fmla="*/ 1210339 w 1786269"/>
                <a:gd name="connsiteY7" fmla="*/ 283535 h 1286540"/>
                <a:gd name="connsiteX8" fmla="*/ 1220971 w 1786269"/>
                <a:gd name="connsiteY8" fmla="*/ 347331 h 1286540"/>
                <a:gd name="connsiteX9" fmla="*/ 1316664 w 1786269"/>
                <a:gd name="connsiteY9" fmla="*/ 411126 h 1286540"/>
                <a:gd name="connsiteX10" fmla="*/ 1571846 w 1786269"/>
                <a:gd name="connsiteY10" fmla="*/ 421759 h 1286540"/>
                <a:gd name="connsiteX11" fmla="*/ 1210339 w 1786269"/>
                <a:gd name="connsiteY11" fmla="*/ 421759 h 1286540"/>
                <a:gd name="connsiteX12" fmla="*/ 976422 w 1786269"/>
                <a:gd name="connsiteY12" fmla="*/ 453656 h 1286540"/>
                <a:gd name="connsiteX13" fmla="*/ 689343 w 1786269"/>
                <a:gd name="connsiteY13" fmla="*/ 379228 h 1286540"/>
                <a:gd name="connsiteX14" fmla="*/ 455427 w 1786269"/>
                <a:gd name="connsiteY14" fmla="*/ 368596 h 1286540"/>
                <a:gd name="connsiteX15" fmla="*/ 285306 w 1786269"/>
                <a:gd name="connsiteY15" fmla="*/ 432391 h 1286540"/>
                <a:gd name="connsiteX16" fmla="*/ 30125 w 1786269"/>
                <a:gd name="connsiteY16" fmla="*/ 506819 h 1286540"/>
                <a:gd name="connsiteX17" fmla="*/ 104553 w 1786269"/>
                <a:gd name="connsiteY17" fmla="*/ 623777 h 1286540"/>
                <a:gd name="connsiteX18" fmla="*/ 242776 w 1786269"/>
                <a:gd name="connsiteY18" fmla="*/ 655675 h 1286540"/>
                <a:gd name="connsiteX19" fmla="*/ 508590 w 1786269"/>
                <a:gd name="connsiteY19" fmla="*/ 687573 h 1286540"/>
                <a:gd name="connsiteX20" fmla="*/ 901995 w 1786269"/>
                <a:gd name="connsiteY20" fmla="*/ 666307 h 1286540"/>
                <a:gd name="connsiteX21" fmla="*/ 1210339 w 1786269"/>
                <a:gd name="connsiteY21" fmla="*/ 666307 h 1286540"/>
                <a:gd name="connsiteX22" fmla="*/ 1561213 w 1786269"/>
                <a:gd name="connsiteY22" fmla="*/ 666307 h 1286540"/>
                <a:gd name="connsiteX23" fmla="*/ 1465520 w 1786269"/>
                <a:gd name="connsiteY23" fmla="*/ 666307 h 1286540"/>
                <a:gd name="connsiteX24" fmla="*/ 848832 w 1786269"/>
                <a:gd name="connsiteY24" fmla="*/ 676940 h 1286540"/>
                <a:gd name="connsiteX25" fmla="*/ 540488 w 1786269"/>
                <a:gd name="connsiteY25" fmla="*/ 687573 h 1286540"/>
                <a:gd name="connsiteX26" fmla="*/ 285306 w 1786269"/>
                <a:gd name="connsiteY26" fmla="*/ 666307 h 1286540"/>
                <a:gd name="connsiteX27" fmla="*/ 147083 w 1786269"/>
                <a:gd name="connsiteY27" fmla="*/ 645042 h 1286540"/>
                <a:gd name="connsiteX28" fmla="*/ 51390 w 1786269"/>
                <a:gd name="connsiteY28" fmla="*/ 730103 h 1286540"/>
                <a:gd name="connsiteX29" fmla="*/ 62022 w 1786269"/>
                <a:gd name="connsiteY29" fmla="*/ 804531 h 1286540"/>
                <a:gd name="connsiteX30" fmla="*/ 253408 w 1786269"/>
                <a:gd name="connsiteY30" fmla="*/ 847061 h 1286540"/>
                <a:gd name="connsiteX31" fmla="*/ 497957 w 1786269"/>
                <a:gd name="connsiteY31" fmla="*/ 942754 h 1286540"/>
                <a:gd name="connsiteX32" fmla="*/ 710608 w 1786269"/>
                <a:gd name="connsiteY32" fmla="*/ 889591 h 1286540"/>
                <a:gd name="connsiteX33" fmla="*/ 1061483 w 1786269"/>
                <a:gd name="connsiteY33" fmla="*/ 825796 h 1286540"/>
                <a:gd name="connsiteX34" fmla="*/ 1380460 w 1786269"/>
                <a:gd name="connsiteY34" fmla="*/ 878959 h 1286540"/>
                <a:gd name="connsiteX35" fmla="*/ 1539948 w 1786269"/>
                <a:gd name="connsiteY35" fmla="*/ 857694 h 1286540"/>
                <a:gd name="connsiteX36" fmla="*/ 1337929 w 1786269"/>
                <a:gd name="connsiteY36" fmla="*/ 889591 h 1286540"/>
                <a:gd name="connsiteX37" fmla="*/ 1199706 w 1786269"/>
                <a:gd name="connsiteY37" fmla="*/ 942754 h 1286540"/>
                <a:gd name="connsiteX38" fmla="*/ 1242236 w 1786269"/>
                <a:gd name="connsiteY38" fmla="*/ 1027814 h 1286540"/>
                <a:gd name="connsiteX39" fmla="*/ 1401725 w 1786269"/>
                <a:gd name="connsiteY39" fmla="*/ 1070345 h 1286540"/>
                <a:gd name="connsiteX40" fmla="*/ 1518683 w 1786269"/>
                <a:gd name="connsiteY40" fmla="*/ 1070345 h 1286540"/>
                <a:gd name="connsiteX41" fmla="*/ 1359195 w 1786269"/>
                <a:gd name="connsiteY41" fmla="*/ 1080977 h 1286540"/>
                <a:gd name="connsiteX42" fmla="*/ 1199706 w 1786269"/>
                <a:gd name="connsiteY42" fmla="*/ 1123507 h 1286540"/>
                <a:gd name="connsiteX43" fmla="*/ 1231604 w 1786269"/>
                <a:gd name="connsiteY43" fmla="*/ 1208568 h 1286540"/>
                <a:gd name="connsiteX44" fmla="*/ 1380460 w 1786269"/>
                <a:gd name="connsiteY44" fmla="*/ 1261731 h 1286540"/>
                <a:gd name="connsiteX45" fmla="*/ 1529315 w 1786269"/>
                <a:gd name="connsiteY45" fmla="*/ 1261731 h 1286540"/>
                <a:gd name="connsiteX46" fmla="*/ 1646274 w 1786269"/>
                <a:gd name="connsiteY46" fmla="*/ 1251098 h 1286540"/>
                <a:gd name="connsiteX47" fmla="*/ 1710069 w 1786269"/>
                <a:gd name="connsiteY47" fmla="*/ 1049080 h 1286540"/>
                <a:gd name="connsiteX48" fmla="*/ 1784497 w 1786269"/>
                <a:gd name="connsiteY48" fmla="*/ 581247 h 1286540"/>
                <a:gd name="connsiteX49" fmla="*/ 1720702 w 1786269"/>
                <a:gd name="connsiteY49" fmla="*/ 92149 h 1286540"/>
                <a:gd name="connsiteX50" fmla="*/ 1614376 w 1786269"/>
                <a:gd name="connsiteY50" fmla="*/ 17721 h 12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86269" h="1286540">
                  <a:moveTo>
                    <a:pt x="1614376" y="17721"/>
                  </a:moveTo>
                  <a:cubicBezTo>
                    <a:pt x="1557669" y="5316"/>
                    <a:pt x="1451344" y="3544"/>
                    <a:pt x="1380460" y="17721"/>
                  </a:cubicBezTo>
                  <a:cubicBezTo>
                    <a:pt x="1309576" y="31898"/>
                    <a:pt x="1201479" y="70884"/>
                    <a:pt x="1189074" y="102782"/>
                  </a:cubicBezTo>
                  <a:cubicBezTo>
                    <a:pt x="1176669" y="134680"/>
                    <a:pt x="1258186" y="186070"/>
                    <a:pt x="1306032" y="209107"/>
                  </a:cubicBezTo>
                  <a:cubicBezTo>
                    <a:pt x="1353878" y="232144"/>
                    <a:pt x="1421218" y="235689"/>
                    <a:pt x="1476153" y="241005"/>
                  </a:cubicBezTo>
                  <a:cubicBezTo>
                    <a:pt x="1531088" y="246321"/>
                    <a:pt x="1635641" y="241005"/>
                    <a:pt x="1635641" y="241005"/>
                  </a:cubicBezTo>
                  <a:cubicBezTo>
                    <a:pt x="1610832" y="241005"/>
                    <a:pt x="1398181" y="233917"/>
                    <a:pt x="1327297" y="241005"/>
                  </a:cubicBezTo>
                  <a:cubicBezTo>
                    <a:pt x="1256413" y="248093"/>
                    <a:pt x="1228060" y="265814"/>
                    <a:pt x="1210339" y="283535"/>
                  </a:cubicBezTo>
                  <a:cubicBezTo>
                    <a:pt x="1192618" y="301256"/>
                    <a:pt x="1203250" y="326066"/>
                    <a:pt x="1220971" y="347331"/>
                  </a:cubicBezTo>
                  <a:cubicBezTo>
                    <a:pt x="1238692" y="368596"/>
                    <a:pt x="1258185" y="398721"/>
                    <a:pt x="1316664" y="411126"/>
                  </a:cubicBezTo>
                  <a:cubicBezTo>
                    <a:pt x="1375143" y="423531"/>
                    <a:pt x="1589567" y="419987"/>
                    <a:pt x="1571846" y="421759"/>
                  </a:cubicBezTo>
                  <a:cubicBezTo>
                    <a:pt x="1554125" y="423531"/>
                    <a:pt x="1309576" y="416443"/>
                    <a:pt x="1210339" y="421759"/>
                  </a:cubicBezTo>
                  <a:cubicBezTo>
                    <a:pt x="1111102" y="427075"/>
                    <a:pt x="1063255" y="460745"/>
                    <a:pt x="976422" y="453656"/>
                  </a:cubicBezTo>
                  <a:cubicBezTo>
                    <a:pt x="889589" y="446568"/>
                    <a:pt x="776175" y="393405"/>
                    <a:pt x="689343" y="379228"/>
                  </a:cubicBezTo>
                  <a:cubicBezTo>
                    <a:pt x="602511" y="365051"/>
                    <a:pt x="522766" y="359736"/>
                    <a:pt x="455427" y="368596"/>
                  </a:cubicBezTo>
                  <a:cubicBezTo>
                    <a:pt x="388088" y="377456"/>
                    <a:pt x="356190" y="409354"/>
                    <a:pt x="285306" y="432391"/>
                  </a:cubicBezTo>
                  <a:cubicBezTo>
                    <a:pt x="214422" y="455428"/>
                    <a:pt x="60250" y="474921"/>
                    <a:pt x="30125" y="506819"/>
                  </a:cubicBezTo>
                  <a:cubicBezTo>
                    <a:pt x="0" y="538717"/>
                    <a:pt x="69111" y="598968"/>
                    <a:pt x="104553" y="623777"/>
                  </a:cubicBezTo>
                  <a:cubicBezTo>
                    <a:pt x="139995" y="648586"/>
                    <a:pt x="175437" y="645042"/>
                    <a:pt x="242776" y="655675"/>
                  </a:cubicBezTo>
                  <a:cubicBezTo>
                    <a:pt x="310116" y="666308"/>
                    <a:pt x="398720" y="685801"/>
                    <a:pt x="508590" y="687573"/>
                  </a:cubicBezTo>
                  <a:cubicBezTo>
                    <a:pt x="618460" y="689345"/>
                    <a:pt x="785037" y="669851"/>
                    <a:pt x="901995" y="666307"/>
                  </a:cubicBezTo>
                  <a:cubicBezTo>
                    <a:pt x="1018953" y="662763"/>
                    <a:pt x="1210339" y="666307"/>
                    <a:pt x="1210339" y="666307"/>
                  </a:cubicBezTo>
                  <a:lnTo>
                    <a:pt x="1561213" y="666307"/>
                  </a:lnTo>
                  <a:lnTo>
                    <a:pt x="1465520" y="666307"/>
                  </a:lnTo>
                  <a:lnTo>
                    <a:pt x="848832" y="676940"/>
                  </a:lnTo>
                  <a:cubicBezTo>
                    <a:pt x="694660" y="680484"/>
                    <a:pt x="634409" y="689345"/>
                    <a:pt x="540488" y="687573"/>
                  </a:cubicBezTo>
                  <a:cubicBezTo>
                    <a:pt x="446567" y="685801"/>
                    <a:pt x="350873" y="673395"/>
                    <a:pt x="285306" y="666307"/>
                  </a:cubicBezTo>
                  <a:cubicBezTo>
                    <a:pt x="219739" y="659219"/>
                    <a:pt x="186069" y="634409"/>
                    <a:pt x="147083" y="645042"/>
                  </a:cubicBezTo>
                  <a:cubicBezTo>
                    <a:pt x="108097" y="655675"/>
                    <a:pt x="65567" y="703522"/>
                    <a:pt x="51390" y="730103"/>
                  </a:cubicBezTo>
                  <a:cubicBezTo>
                    <a:pt x="37213" y="756684"/>
                    <a:pt x="28352" y="785038"/>
                    <a:pt x="62022" y="804531"/>
                  </a:cubicBezTo>
                  <a:cubicBezTo>
                    <a:pt x="95692" y="824024"/>
                    <a:pt x="180752" y="824024"/>
                    <a:pt x="253408" y="847061"/>
                  </a:cubicBezTo>
                  <a:cubicBezTo>
                    <a:pt x="326064" y="870098"/>
                    <a:pt x="421757" y="935666"/>
                    <a:pt x="497957" y="942754"/>
                  </a:cubicBezTo>
                  <a:cubicBezTo>
                    <a:pt x="574157" y="949842"/>
                    <a:pt x="616687" y="909084"/>
                    <a:pt x="710608" y="889591"/>
                  </a:cubicBezTo>
                  <a:cubicBezTo>
                    <a:pt x="804529" y="870098"/>
                    <a:pt x="949841" y="827568"/>
                    <a:pt x="1061483" y="825796"/>
                  </a:cubicBezTo>
                  <a:cubicBezTo>
                    <a:pt x="1173125" y="824024"/>
                    <a:pt x="1300716" y="873643"/>
                    <a:pt x="1380460" y="878959"/>
                  </a:cubicBezTo>
                  <a:cubicBezTo>
                    <a:pt x="1460204" y="884275"/>
                    <a:pt x="1547036" y="855922"/>
                    <a:pt x="1539948" y="857694"/>
                  </a:cubicBezTo>
                  <a:cubicBezTo>
                    <a:pt x="1532860" y="859466"/>
                    <a:pt x="1394636" y="875414"/>
                    <a:pt x="1337929" y="889591"/>
                  </a:cubicBezTo>
                  <a:cubicBezTo>
                    <a:pt x="1281222" y="903768"/>
                    <a:pt x="1215655" y="919717"/>
                    <a:pt x="1199706" y="942754"/>
                  </a:cubicBezTo>
                  <a:cubicBezTo>
                    <a:pt x="1183757" y="965791"/>
                    <a:pt x="1208566" y="1006549"/>
                    <a:pt x="1242236" y="1027814"/>
                  </a:cubicBezTo>
                  <a:cubicBezTo>
                    <a:pt x="1275906" y="1049079"/>
                    <a:pt x="1355651" y="1063257"/>
                    <a:pt x="1401725" y="1070345"/>
                  </a:cubicBezTo>
                  <a:cubicBezTo>
                    <a:pt x="1447799" y="1077433"/>
                    <a:pt x="1525771" y="1068573"/>
                    <a:pt x="1518683" y="1070345"/>
                  </a:cubicBezTo>
                  <a:cubicBezTo>
                    <a:pt x="1511595" y="1072117"/>
                    <a:pt x="1412358" y="1072117"/>
                    <a:pt x="1359195" y="1080977"/>
                  </a:cubicBezTo>
                  <a:cubicBezTo>
                    <a:pt x="1306032" y="1089837"/>
                    <a:pt x="1220971" y="1102242"/>
                    <a:pt x="1199706" y="1123507"/>
                  </a:cubicBezTo>
                  <a:cubicBezTo>
                    <a:pt x="1178441" y="1144772"/>
                    <a:pt x="1201478" y="1185531"/>
                    <a:pt x="1231604" y="1208568"/>
                  </a:cubicBezTo>
                  <a:cubicBezTo>
                    <a:pt x="1261730" y="1231605"/>
                    <a:pt x="1330842" y="1252871"/>
                    <a:pt x="1380460" y="1261731"/>
                  </a:cubicBezTo>
                  <a:cubicBezTo>
                    <a:pt x="1430079" y="1270592"/>
                    <a:pt x="1485013" y="1263503"/>
                    <a:pt x="1529315" y="1261731"/>
                  </a:cubicBezTo>
                  <a:cubicBezTo>
                    <a:pt x="1573617" y="1259959"/>
                    <a:pt x="1616148" y="1286540"/>
                    <a:pt x="1646274" y="1251098"/>
                  </a:cubicBezTo>
                  <a:cubicBezTo>
                    <a:pt x="1676400" y="1215656"/>
                    <a:pt x="1687032" y="1160722"/>
                    <a:pt x="1710069" y="1049080"/>
                  </a:cubicBezTo>
                  <a:cubicBezTo>
                    <a:pt x="1733106" y="937438"/>
                    <a:pt x="1782725" y="740735"/>
                    <a:pt x="1784497" y="581247"/>
                  </a:cubicBezTo>
                  <a:cubicBezTo>
                    <a:pt x="1786269" y="421759"/>
                    <a:pt x="1749055" y="184298"/>
                    <a:pt x="1720702" y="92149"/>
                  </a:cubicBezTo>
                  <a:cubicBezTo>
                    <a:pt x="1692349" y="0"/>
                    <a:pt x="1671083" y="30126"/>
                    <a:pt x="1614376" y="17721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677951" y="4262232"/>
              <a:ext cx="225139" cy="236998"/>
            </a:xfrm>
            <a:custGeom>
              <a:avLst/>
              <a:gdLst>
                <a:gd name="connsiteX0" fmla="*/ 419986 w 458972"/>
                <a:gd name="connsiteY0" fmla="*/ 30126 h 483782"/>
                <a:gd name="connsiteX1" fmla="*/ 292396 w 458972"/>
                <a:gd name="connsiteY1" fmla="*/ 51391 h 483782"/>
                <a:gd name="connsiteX2" fmla="*/ 90377 w 458972"/>
                <a:gd name="connsiteY2" fmla="*/ 30126 h 483782"/>
                <a:gd name="connsiteX3" fmla="*/ 5316 w 458972"/>
                <a:gd name="connsiteY3" fmla="*/ 232145 h 483782"/>
                <a:gd name="connsiteX4" fmla="*/ 58479 w 458972"/>
                <a:gd name="connsiteY4" fmla="*/ 444796 h 483782"/>
                <a:gd name="connsiteX5" fmla="*/ 292396 w 458972"/>
                <a:gd name="connsiteY5" fmla="*/ 466061 h 483782"/>
                <a:gd name="connsiteX6" fmla="*/ 430619 w 458972"/>
                <a:gd name="connsiteY6" fmla="*/ 412898 h 483782"/>
                <a:gd name="connsiteX7" fmla="*/ 345558 w 458972"/>
                <a:gd name="connsiteY7" fmla="*/ 338470 h 483782"/>
                <a:gd name="connsiteX8" fmla="*/ 430619 w 458972"/>
                <a:gd name="connsiteY8" fmla="*/ 264042 h 483782"/>
                <a:gd name="connsiteX9" fmla="*/ 324293 w 458972"/>
                <a:gd name="connsiteY9" fmla="*/ 157717 h 483782"/>
                <a:gd name="connsiteX10" fmla="*/ 441251 w 458972"/>
                <a:gd name="connsiteY10" fmla="*/ 83289 h 483782"/>
                <a:gd name="connsiteX11" fmla="*/ 419986 w 458972"/>
                <a:gd name="connsiteY11" fmla="*/ 30126 h 4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972" h="483782">
                  <a:moveTo>
                    <a:pt x="419986" y="30126"/>
                  </a:moveTo>
                  <a:cubicBezTo>
                    <a:pt x="395177" y="24810"/>
                    <a:pt x="347331" y="51391"/>
                    <a:pt x="292396" y="51391"/>
                  </a:cubicBezTo>
                  <a:cubicBezTo>
                    <a:pt x="237461" y="51391"/>
                    <a:pt x="138224" y="0"/>
                    <a:pt x="90377" y="30126"/>
                  </a:cubicBezTo>
                  <a:cubicBezTo>
                    <a:pt x="42530" y="60252"/>
                    <a:pt x="10632" y="163033"/>
                    <a:pt x="5316" y="232145"/>
                  </a:cubicBezTo>
                  <a:cubicBezTo>
                    <a:pt x="0" y="301257"/>
                    <a:pt x="10632" y="405810"/>
                    <a:pt x="58479" y="444796"/>
                  </a:cubicBezTo>
                  <a:cubicBezTo>
                    <a:pt x="106326" y="483782"/>
                    <a:pt x="230373" y="471377"/>
                    <a:pt x="292396" y="466061"/>
                  </a:cubicBezTo>
                  <a:cubicBezTo>
                    <a:pt x="354419" y="460745"/>
                    <a:pt x="421759" y="434163"/>
                    <a:pt x="430619" y="412898"/>
                  </a:cubicBezTo>
                  <a:cubicBezTo>
                    <a:pt x="439479" y="391633"/>
                    <a:pt x="345558" y="363279"/>
                    <a:pt x="345558" y="338470"/>
                  </a:cubicBezTo>
                  <a:cubicBezTo>
                    <a:pt x="345558" y="313661"/>
                    <a:pt x="434163" y="294168"/>
                    <a:pt x="430619" y="264042"/>
                  </a:cubicBezTo>
                  <a:cubicBezTo>
                    <a:pt x="427075" y="233917"/>
                    <a:pt x="322521" y="187843"/>
                    <a:pt x="324293" y="157717"/>
                  </a:cubicBezTo>
                  <a:cubicBezTo>
                    <a:pt x="326065" y="127592"/>
                    <a:pt x="423530" y="106326"/>
                    <a:pt x="441251" y="83289"/>
                  </a:cubicBezTo>
                  <a:cubicBezTo>
                    <a:pt x="458972" y="60252"/>
                    <a:pt x="444795" y="35442"/>
                    <a:pt x="419986" y="301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342900" indent="-342900">
                <a:buClr>
                  <a:srgbClr val="8B3D9A"/>
                </a:buClr>
                <a:buFont typeface="Wingdings" pitchFamily="2" charset="2"/>
                <a:buChar char="§"/>
                <a:defRPr/>
              </a:pPr>
              <a:endParaRPr lang="en-US" sz="10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5710453" y="4158922"/>
              <a:ext cx="1064856" cy="443618"/>
            </a:xfrm>
            <a:custGeom>
              <a:avLst/>
              <a:gdLst>
                <a:gd name="T0" fmla="*/ 44262 w 1251098"/>
                <a:gd name="T1" fmla="*/ 183690 h 627321"/>
                <a:gd name="T2" fmla="*/ 192974 w 1251098"/>
                <a:gd name="T3" fmla="*/ 98909 h 627321"/>
                <a:gd name="T4" fmla="*/ 479781 w 1251098"/>
                <a:gd name="T5" fmla="*/ 120106 h 627321"/>
                <a:gd name="T6" fmla="*/ 787837 w 1251098"/>
                <a:gd name="T7" fmla="*/ 120106 h 627321"/>
                <a:gd name="T8" fmla="*/ 1149000 w 1251098"/>
                <a:gd name="T9" fmla="*/ 3536 h 627321"/>
                <a:gd name="T10" fmla="*/ 1212735 w 1251098"/>
                <a:gd name="T11" fmla="*/ 98909 h 627321"/>
                <a:gd name="T12" fmla="*/ 1085269 w 1251098"/>
                <a:gd name="T13" fmla="*/ 310864 h 627321"/>
                <a:gd name="T14" fmla="*/ 1138376 w 1251098"/>
                <a:gd name="T15" fmla="*/ 469827 h 627321"/>
                <a:gd name="T16" fmla="*/ 1233981 w 1251098"/>
                <a:gd name="T17" fmla="*/ 596999 h 627321"/>
                <a:gd name="T18" fmla="*/ 1042772 w 1251098"/>
                <a:gd name="T19" fmla="*/ 607598 h 627321"/>
                <a:gd name="T20" fmla="*/ 745347 w 1251098"/>
                <a:gd name="T21" fmla="*/ 491023 h 627321"/>
                <a:gd name="T22" fmla="*/ 320445 w 1251098"/>
                <a:gd name="T23" fmla="*/ 491023 h 627321"/>
                <a:gd name="T24" fmla="*/ 44262 w 1251098"/>
                <a:gd name="T25" fmla="*/ 469827 h 627321"/>
                <a:gd name="T26" fmla="*/ 44262 w 1251098"/>
                <a:gd name="T27" fmla="*/ 183690 h 6273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1098"/>
                <a:gd name="T43" fmla="*/ 0 h 627321"/>
                <a:gd name="T44" fmla="*/ 1251098 w 1251098"/>
                <a:gd name="T45" fmla="*/ 627321 h 627321"/>
                <a:gd name="connsiteX0" fmla="*/ 44302 w 1251098"/>
                <a:gd name="connsiteY0" fmla="*/ 184298 h 627321"/>
                <a:gd name="connsiteX1" fmla="*/ 193158 w 1251098"/>
                <a:gd name="connsiteY1" fmla="*/ 99237 h 627321"/>
                <a:gd name="connsiteX2" fmla="*/ 480237 w 1251098"/>
                <a:gd name="connsiteY2" fmla="*/ 120502 h 627321"/>
                <a:gd name="connsiteX3" fmla="*/ 788581 w 1251098"/>
                <a:gd name="connsiteY3" fmla="*/ 120502 h 627321"/>
                <a:gd name="connsiteX4" fmla="*/ 1150088 w 1251098"/>
                <a:gd name="connsiteY4" fmla="*/ 3544 h 627321"/>
                <a:gd name="connsiteX5" fmla="*/ 1213884 w 1251098"/>
                <a:gd name="connsiteY5" fmla="*/ 99237 h 627321"/>
                <a:gd name="connsiteX6" fmla="*/ 1086293 w 1251098"/>
                <a:gd name="connsiteY6" fmla="*/ 222730 h 627321"/>
                <a:gd name="connsiteX7" fmla="*/ 1139456 w 1251098"/>
                <a:gd name="connsiteY7" fmla="*/ 471377 h 627321"/>
                <a:gd name="connsiteX8" fmla="*/ 1235149 w 1251098"/>
                <a:gd name="connsiteY8" fmla="*/ 598967 h 627321"/>
                <a:gd name="connsiteX9" fmla="*/ 1043763 w 1251098"/>
                <a:gd name="connsiteY9" fmla="*/ 609600 h 627321"/>
                <a:gd name="connsiteX10" fmla="*/ 746051 w 1251098"/>
                <a:gd name="connsiteY10" fmla="*/ 492642 h 627321"/>
                <a:gd name="connsiteX11" fmla="*/ 320749 w 1251098"/>
                <a:gd name="connsiteY11" fmla="*/ 492642 h 627321"/>
                <a:gd name="connsiteX12" fmla="*/ 44302 w 1251098"/>
                <a:gd name="connsiteY12" fmla="*/ 471377 h 627321"/>
                <a:gd name="connsiteX13" fmla="*/ 44302 w 1251098"/>
                <a:gd name="connsiteY13" fmla="*/ 184298 h 627321"/>
                <a:gd name="connsiteX0" fmla="*/ 44302 w 1251098"/>
                <a:gd name="connsiteY0" fmla="*/ 236306 h 679329"/>
                <a:gd name="connsiteX1" fmla="*/ 193158 w 1251098"/>
                <a:gd name="connsiteY1" fmla="*/ 151245 h 679329"/>
                <a:gd name="connsiteX2" fmla="*/ 480237 w 1251098"/>
                <a:gd name="connsiteY2" fmla="*/ 172510 h 679329"/>
                <a:gd name="connsiteX3" fmla="*/ 788581 w 1251098"/>
                <a:gd name="connsiteY3" fmla="*/ 172510 h 679329"/>
                <a:gd name="connsiteX4" fmla="*/ 1144477 w 1251098"/>
                <a:gd name="connsiteY4" fmla="*/ 3544 h 679329"/>
                <a:gd name="connsiteX5" fmla="*/ 1213884 w 1251098"/>
                <a:gd name="connsiteY5" fmla="*/ 151245 h 679329"/>
                <a:gd name="connsiteX6" fmla="*/ 1086293 w 1251098"/>
                <a:gd name="connsiteY6" fmla="*/ 274738 h 679329"/>
                <a:gd name="connsiteX7" fmla="*/ 1139456 w 1251098"/>
                <a:gd name="connsiteY7" fmla="*/ 523385 h 679329"/>
                <a:gd name="connsiteX8" fmla="*/ 1235149 w 1251098"/>
                <a:gd name="connsiteY8" fmla="*/ 650975 h 679329"/>
                <a:gd name="connsiteX9" fmla="*/ 1043763 w 1251098"/>
                <a:gd name="connsiteY9" fmla="*/ 661608 h 679329"/>
                <a:gd name="connsiteX10" fmla="*/ 746051 w 1251098"/>
                <a:gd name="connsiteY10" fmla="*/ 544650 h 679329"/>
                <a:gd name="connsiteX11" fmla="*/ 320749 w 1251098"/>
                <a:gd name="connsiteY11" fmla="*/ 544650 h 679329"/>
                <a:gd name="connsiteX12" fmla="*/ 44302 w 1251098"/>
                <a:gd name="connsiteY12" fmla="*/ 523385 h 679329"/>
                <a:gd name="connsiteX13" fmla="*/ 44302 w 1251098"/>
                <a:gd name="connsiteY13" fmla="*/ 236306 h 679329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086293 w 1251098"/>
                <a:gd name="connsiteY6" fmla="*/ 284645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  <a:gd name="connsiteX0" fmla="*/ 44302 w 1251098"/>
                <a:gd name="connsiteY0" fmla="*/ 246213 h 689236"/>
                <a:gd name="connsiteX1" fmla="*/ 193158 w 1251098"/>
                <a:gd name="connsiteY1" fmla="*/ 161152 h 689236"/>
                <a:gd name="connsiteX2" fmla="*/ 480237 w 1251098"/>
                <a:gd name="connsiteY2" fmla="*/ 182417 h 689236"/>
                <a:gd name="connsiteX3" fmla="*/ 788581 w 1251098"/>
                <a:gd name="connsiteY3" fmla="*/ 182417 h 689236"/>
                <a:gd name="connsiteX4" fmla="*/ 1144477 w 1251098"/>
                <a:gd name="connsiteY4" fmla="*/ 13451 h 689236"/>
                <a:gd name="connsiteX5" fmla="*/ 1236325 w 1251098"/>
                <a:gd name="connsiteY5" fmla="*/ 101713 h 689236"/>
                <a:gd name="connsiteX6" fmla="*/ 1103122 w 1251098"/>
                <a:gd name="connsiteY6" fmla="*/ 299506 h 689236"/>
                <a:gd name="connsiteX7" fmla="*/ 1139456 w 1251098"/>
                <a:gd name="connsiteY7" fmla="*/ 533292 h 689236"/>
                <a:gd name="connsiteX8" fmla="*/ 1235149 w 1251098"/>
                <a:gd name="connsiteY8" fmla="*/ 660882 h 689236"/>
                <a:gd name="connsiteX9" fmla="*/ 1043763 w 1251098"/>
                <a:gd name="connsiteY9" fmla="*/ 671515 h 689236"/>
                <a:gd name="connsiteX10" fmla="*/ 746051 w 1251098"/>
                <a:gd name="connsiteY10" fmla="*/ 554557 h 689236"/>
                <a:gd name="connsiteX11" fmla="*/ 320749 w 1251098"/>
                <a:gd name="connsiteY11" fmla="*/ 554557 h 689236"/>
                <a:gd name="connsiteX12" fmla="*/ 44302 w 1251098"/>
                <a:gd name="connsiteY12" fmla="*/ 533292 h 689236"/>
                <a:gd name="connsiteX13" fmla="*/ 44302 w 1251098"/>
                <a:gd name="connsiteY13" fmla="*/ 246213 h 68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1098" h="689236">
                  <a:moveTo>
                    <a:pt x="44302" y="246213"/>
                  </a:moveTo>
                  <a:cubicBezTo>
                    <a:pt x="69111" y="184190"/>
                    <a:pt x="120502" y="171785"/>
                    <a:pt x="193158" y="161152"/>
                  </a:cubicBezTo>
                  <a:cubicBezTo>
                    <a:pt x="265814" y="150519"/>
                    <a:pt x="381000" y="178873"/>
                    <a:pt x="480237" y="182417"/>
                  </a:cubicBezTo>
                  <a:cubicBezTo>
                    <a:pt x="579474" y="185961"/>
                    <a:pt x="677874" y="210578"/>
                    <a:pt x="788581" y="182417"/>
                  </a:cubicBezTo>
                  <a:cubicBezTo>
                    <a:pt x="899288" y="154256"/>
                    <a:pt x="1069853" y="26902"/>
                    <a:pt x="1144477" y="13451"/>
                  </a:cubicBezTo>
                  <a:cubicBezTo>
                    <a:pt x="1219101" y="0"/>
                    <a:pt x="1243217" y="54037"/>
                    <a:pt x="1236325" y="101713"/>
                  </a:cubicBezTo>
                  <a:cubicBezTo>
                    <a:pt x="1229433" y="149389"/>
                    <a:pt x="1147319" y="145850"/>
                    <a:pt x="1103122" y="299506"/>
                  </a:cubicBezTo>
                  <a:cubicBezTo>
                    <a:pt x="1086977" y="371436"/>
                    <a:pt x="1117451" y="473063"/>
                    <a:pt x="1139456" y="533292"/>
                  </a:cubicBezTo>
                  <a:cubicBezTo>
                    <a:pt x="1161461" y="593521"/>
                    <a:pt x="1251098" y="637845"/>
                    <a:pt x="1235149" y="660882"/>
                  </a:cubicBezTo>
                  <a:cubicBezTo>
                    <a:pt x="1219200" y="683919"/>
                    <a:pt x="1125279" y="689236"/>
                    <a:pt x="1043763" y="671515"/>
                  </a:cubicBezTo>
                  <a:cubicBezTo>
                    <a:pt x="962247" y="653794"/>
                    <a:pt x="866553" y="574050"/>
                    <a:pt x="746051" y="554557"/>
                  </a:cubicBezTo>
                  <a:cubicBezTo>
                    <a:pt x="625549" y="535064"/>
                    <a:pt x="437707" y="558101"/>
                    <a:pt x="320749" y="554557"/>
                  </a:cubicBezTo>
                  <a:cubicBezTo>
                    <a:pt x="203791" y="551013"/>
                    <a:pt x="88604" y="588227"/>
                    <a:pt x="44302" y="533292"/>
                  </a:cubicBezTo>
                  <a:cubicBezTo>
                    <a:pt x="0" y="478357"/>
                    <a:pt x="19493" y="308236"/>
                    <a:pt x="44302" y="2462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 MT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Font typeface="Arial" charset="0"/>
                <a:buChar char="•"/>
                <a:defRPr/>
              </a:pPr>
              <a:endParaRPr lang="en-US" sz="1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105399" y="2703555"/>
            <a:ext cx="885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 MT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buClr>
                <a:srgbClr val="8B3D9A"/>
              </a:buClr>
            </a:pPr>
            <a:r>
              <a:rPr lang="en-US" altLang="en-US" sz="1000" b="1" dirty="0">
                <a:solidFill>
                  <a:schemeClr val="bg1"/>
                </a:solidFill>
                <a:ea typeface="MS PGothic" pitchFamily="34" charset="-128"/>
              </a:rPr>
              <a:t>T </a:t>
            </a:r>
            <a:r>
              <a:rPr lang="ru-RU" altLang="en-US" sz="1000" b="1" dirty="0">
                <a:solidFill>
                  <a:schemeClr val="bg1"/>
                </a:solidFill>
                <a:ea typeface="MS PGothic" pitchFamily="34" charset="-128"/>
              </a:rPr>
              <a:t>клетка</a:t>
            </a:r>
            <a:endParaRPr lang="en-US" altLang="en-US" sz="1000" b="1" dirty="0">
              <a:solidFill>
                <a:schemeClr val="bg1"/>
              </a:solidFill>
              <a:ea typeface="MS PGothic" pitchFamily="34" charset="-128"/>
            </a:endParaRPr>
          </a:p>
          <a:p>
            <a:pPr algn="ctr" eaLnBrk="1" hangingPunct="1">
              <a:buClr>
                <a:srgbClr val="8B3D9A"/>
              </a:buClr>
              <a:buFont typeface="Wingdings" pitchFamily="2" charset="2"/>
              <a:buNone/>
            </a:pPr>
            <a:endParaRPr lang="en-US" altLang="en-US" sz="1000" dirty="0">
              <a:ea typeface="MS PGothic" pitchFamily="34" charset="-128"/>
            </a:endParaRPr>
          </a:p>
        </p:txBody>
      </p:sp>
      <p:grpSp>
        <p:nvGrpSpPr>
          <p:cNvPr id="75" name="Group 94"/>
          <p:cNvGrpSpPr>
            <a:grpSpLocks/>
          </p:cNvGrpSpPr>
          <p:nvPr/>
        </p:nvGrpSpPr>
        <p:grpSpPr bwMode="auto">
          <a:xfrm rot="3085314">
            <a:off x="2663307" y="5713996"/>
            <a:ext cx="428625" cy="447675"/>
            <a:chOff x="4705350" y="5362575"/>
            <a:chExt cx="428625" cy="647700"/>
          </a:xfrm>
        </p:grpSpPr>
        <p:cxnSp>
          <p:nvCxnSpPr>
            <p:cNvPr id="96" name="Straight Connector 95"/>
            <p:cNvCxnSpPr>
              <a:cxnSpLocks noChangeShapeType="1"/>
            </p:cNvCxnSpPr>
            <p:nvPr/>
          </p:nvCxnSpPr>
          <p:spPr bwMode="auto">
            <a:xfrm flipV="1">
              <a:off x="4886325" y="5572125"/>
              <a:ext cx="0" cy="4381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flipV="1">
              <a:off x="4953000" y="5572125"/>
              <a:ext cx="0" cy="4381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97"/>
            <p:cNvCxnSpPr>
              <a:cxnSpLocks noChangeShapeType="1"/>
            </p:cNvCxnSpPr>
            <p:nvPr/>
          </p:nvCxnSpPr>
          <p:spPr bwMode="auto">
            <a:xfrm flipV="1">
              <a:off x="4953000" y="536257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/>
            <p:cNvCxnSpPr>
              <a:cxnSpLocks noChangeShapeType="1"/>
            </p:cNvCxnSpPr>
            <p:nvPr/>
          </p:nvCxnSpPr>
          <p:spPr bwMode="auto">
            <a:xfrm flipH="1" flipV="1">
              <a:off x="4743450" y="536257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/>
            <p:cNvCxnSpPr>
              <a:cxnSpLocks noChangeShapeType="1"/>
            </p:cNvCxnSpPr>
            <p:nvPr/>
          </p:nvCxnSpPr>
          <p:spPr bwMode="auto">
            <a:xfrm flipH="1" flipV="1">
              <a:off x="4705350" y="5419725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/>
            <p:cNvCxnSpPr>
              <a:cxnSpLocks noChangeShapeType="1"/>
            </p:cNvCxnSpPr>
            <p:nvPr/>
          </p:nvCxnSpPr>
          <p:spPr bwMode="auto">
            <a:xfrm flipV="1">
              <a:off x="4991100" y="5429250"/>
              <a:ext cx="142875" cy="21907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130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080" y="2112580"/>
            <a:ext cx="860173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 2011 году ингибиторы иммунных «контрольных» точек </a:t>
            </a:r>
            <a:r>
              <a:rPr lang="ru-RU" sz="2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доказали свою эффективность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при распространенной меланоме.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2017 году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FDA одобрило 5 новых показаний для использования ингибиторов иммунных контрольных точек: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рак легкого, головы и шеи, мочевого пузыря, почки 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лимфомы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Ходжкина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Однако большой процент пациентов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не отвечает на иммунотерапию, либо она дает лишь кратковременный эффект. Для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прогнозирования ответа на терапию необходим анализ </a:t>
            </a:r>
            <a:r>
              <a:rPr kumimoji="0" lang="ru-RU" sz="22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биомаркеров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" name="Рисунок 3" descr="btoy2013-homepage-hero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9442" y="0"/>
            <a:ext cx="3774558" cy="171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7051"/>
            <a:ext cx="9144000" cy="24561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Персонифицированная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медицина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189768"/>
            <a:ext cx="8633636" cy="2574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Использование генетических или других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молекулярных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биомаркеров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для улучшения безопасности, эффективности, и результатов лечения у пациентов через более эффективную и целенаправленную стратификацию риска, профилактику и индивидуальные лечебные подходы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00554" y="6550223"/>
            <a:ext cx="3124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err="1">
                <a:latin typeface="Constantia" pitchFamily="18" charset="0"/>
              </a:rPr>
              <a:t>Dee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ru-RU" sz="1400" b="1" dirty="0" err="1">
                <a:latin typeface="Constantia" pitchFamily="18" charset="0"/>
              </a:rPr>
              <a:t>Dee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ru-RU" sz="1400" b="1" dirty="0" err="1">
                <a:latin typeface="Constantia" pitchFamily="18" charset="0"/>
              </a:rPr>
              <a:t>Mladsi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en-US" sz="1400" b="1" dirty="0">
                <a:latin typeface="Constantia" pitchFamily="18" charset="0"/>
              </a:rPr>
              <a:t>et. al., 2009</a:t>
            </a:r>
            <a:endParaRPr lang="ru-RU" sz="1400" b="1" dirty="0">
              <a:latin typeface="Constantia" pitchFamily="18" charset="0"/>
            </a:endParaRPr>
          </a:p>
        </p:txBody>
      </p:sp>
      <p:pic>
        <p:nvPicPr>
          <p:cNvPr id="8" name="Рисунок 7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912" y="0"/>
            <a:ext cx="3586240" cy="172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652" y="4944140"/>
            <a:ext cx="8623004" cy="16799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915" y="-1"/>
            <a:ext cx="6443331" cy="1169581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Примеры персонифицированного подхода к назначению лечения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4158" y="1373911"/>
            <a:ext cx="8229600" cy="457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Иматиниб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[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Гливек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] – наиболее эффективен при наличии Филадельфийской хромосомы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Тамоксифен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– эффективен только при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эстроген-чувствительном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раке молочной железы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Трастузумаб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– эффективен при наличии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HER2-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рецептора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Цетуксимаб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Панитинумаб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– не эффективны при наличии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KRAS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-мутации при рака толстой кишки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4455" y="4969363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err="1">
                <a:solidFill>
                  <a:schemeClr val="bg1"/>
                </a:solidFill>
                <a:latin typeface="Constantia" pitchFamily="18" charset="0"/>
              </a:rPr>
              <a:t>Фармакогенетические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 тесты должны быть включены в стандарты оказания медицинской помощи и протоколы ведения больных, их проведение должно финансироваться за государственный 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112" y="0"/>
            <a:ext cx="7931888" cy="1286540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Персонифицированная медицина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[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дробление» болезней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]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0242" y="1467292"/>
            <a:ext cx="8346558" cy="4933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 1949 г. термин «лейкоз» обозначал группу болезней крови, 5-летняя выживаемость составляла 0%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 2009 г. лейкоз разделяется на 38 подтипов, 5-летняя выживаемость составляет около 70%, при лечении хронического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миелолейкоза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Гливеком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– 90%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Применение генетических и молекулярных тестов позволяет выявить подгруппы пациентов, у которых может быть получен наибольший эффект от лечения и меньшие побочные эффекты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32567" y="6491288"/>
            <a:ext cx="64114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err="1">
                <a:latin typeface="Constantia" pitchFamily="18" charset="0"/>
              </a:rPr>
              <a:t>L.Lesko</a:t>
            </a:r>
            <a:r>
              <a:rPr lang="en-US" sz="1400" b="1" dirty="0">
                <a:latin typeface="Constantia" pitchFamily="18" charset="0"/>
              </a:rPr>
              <a:t>, </a:t>
            </a:r>
            <a:r>
              <a:rPr lang="ru-RU" sz="1400" b="1" dirty="0">
                <a:latin typeface="Constantia" pitchFamily="18" charset="0"/>
              </a:rPr>
              <a:t>выступление на 15 Международном конгрессе </a:t>
            </a:r>
            <a:r>
              <a:rPr lang="en-US" sz="1400" b="1" dirty="0">
                <a:latin typeface="Constantia" pitchFamily="18" charset="0"/>
              </a:rPr>
              <a:t>ISPOR</a:t>
            </a:r>
            <a:r>
              <a:rPr lang="ru-RU" sz="1400" b="1" dirty="0">
                <a:latin typeface="Constantia" pitchFamily="18" charset="0"/>
              </a:rPr>
              <a:t>, </a:t>
            </a:r>
            <a:r>
              <a:rPr lang="ru-RU" sz="1400" b="1" dirty="0" smtClean="0">
                <a:latin typeface="Constantia" pitchFamily="18" charset="0"/>
              </a:rPr>
              <a:t>май 2010</a:t>
            </a:r>
            <a:endParaRPr lang="ru-RU" sz="14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037" y="2371060"/>
            <a:ext cx="79744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Проблема доступности актуальна во всем мире, поскольку средняя стоимость лечения онкологическими препаратами постоянно растет [в т. ч. за счет увеличивающейся доли </a:t>
            </a:r>
            <a:r>
              <a:rPr lang="ru-RU" sz="2400" b="1" dirty="0" err="1" smtClean="0">
                <a:latin typeface="Constantia" pitchFamily="18" charset="0"/>
              </a:rPr>
              <a:t>орфанных</a:t>
            </a:r>
            <a:r>
              <a:rPr lang="ru-RU" sz="2400" b="1" dirty="0" smtClean="0">
                <a:latin typeface="Constantia" pitchFamily="18" charset="0"/>
              </a:rPr>
              <a:t> ЛС]. </a:t>
            </a:r>
          </a:p>
          <a:p>
            <a:endParaRPr lang="ru-RU" sz="2400" b="1" dirty="0" smtClean="0">
              <a:latin typeface="Constantia" pitchFamily="18" charset="0"/>
            </a:endParaRPr>
          </a:p>
          <a:p>
            <a:r>
              <a:rPr lang="ru-RU" sz="2400" b="1" dirty="0" smtClean="0">
                <a:latin typeface="Constantia" pitchFamily="18" charset="0"/>
              </a:rPr>
              <a:t>Так, например, в США в настоящее время  средняя стоимость лечения составляет около 10 тыс. долл./мес., по сравнению с 5 тыс. долл. 10 лет назад. 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09823" y="212650"/>
            <a:ext cx="7432158" cy="17650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Доступность новых препаратов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215" y="1967022"/>
            <a:ext cx="7410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Constantia" pitchFamily="18" charset="0"/>
              </a:rPr>
              <a:t>любое вещество или продукт, которое применяется или предназначается для применения с целью видоизменения или исследования физиологических систем или патологических состояний для пользы реципиента</a:t>
            </a: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5370771" y="5300663"/>
            <a:ext cx="294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Определение ВОЗ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670" y="116541"/>
            <a:ext cx="8444753" cy="25639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Лекарственное средство</a:t>
            </a:r>
          </a:p>
        </p:txBody>
      </p:sp>
      <p:pic>
        <p:nvPicPr>
          <p:cNvPr id="5" name="Рисунок 4" descr="WHO-Gen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26" y="4387814"/>
            <a:ext cx="2565386" cy="247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13"/>
          <p:cNvSpPr>
            <a:spLocks noGrp="1"/>
          </p:cNvSpPr>
          <p:nvPr>
            <p:ph type="title"/>
          </p:nvPr>
        </p:nvSpPr>
        <p:spPr>
          <a:xfrm>
            <a:off x="2626242" y="212651"/>
            <a:ext cx="6346299" cy="1144639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Arial" charset="0"/>
              </a:rPr>
              <a:t>Стоимость лечения онкологического пациента в месяц</a:t>
            </a:r>
            <a:endParaRPr lang="ru-RU" sz="36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n-ea"/>
              <a:cs typeface="Arial" charset="0"/>
            </a:endParaRPr>
          </a:p>
        </p:txBody>
      </p:sp>
      <p:sp>
        <p:nvSpPr>
          <p:cNvPr id="112" name="Прямоугольник 114"/>
          <p:cNvSpPr>
            <a:spLocks noChangeArrowheads="1"/>
          </p:cNvSpPr>
          <p:nvPr/>
        </p:nvSpPr>
        <p:spPr bwMode="auto">
          <a:xfrm>
            <a:off x="7325833" y="6488113"/>
            <a:ext cx="19757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nstantia" pitchFamily="18" charset="0"/>
              </a:rPr>
              <a:t>P</a:t>
            </a:r>
            <a:r>
              <a:rPr lang="en-US" sz="1400" b="1" dirty="0">
                <a:latin typeface="Constantia" pitchFamily="18" charset="0"/>
              </a:rPr>
              <a:t>. Bach, </a:t>
            </a:r>
            <a:r>
              <a:rPr lang="en-US" sz="1400" b="1" dirty="0" smtClean="0">
                <a:latin typeface="Constantia" pitchFamily="18" charset="0"/>
              </a:rPr>
              <a:t>2009</a:t>
            </a:r>
            <a:endParaRPr lang="ru-RU" sz="1400" b="1" dirty="0">
              <a:latin typeface="Constantia" pitchFamily="18" charset="0"/>
            </a:endParaRPr>
          </a:p>
        </p:txBody>
      </p:sp>
      <p:graphicFrame>
        <p:nvGraphicFramePr>
          <p:cNvPr id="9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500883"/>
              </p:ext>
            </p:extLst>
          </p:nvPr>
        </p:nvGraphicFramePr>
        <p:xfrm>
          <a:off x="510363" y="1541720"/>
          <a:ext cx="8133603" cy="50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83842" y="6491288"/>
            <a:ext cx="28601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latin typeface="Constantia" pitchFamily="18" charset="0"/>
              </a:rPr>
              <a:t>N </a:t>
            </a:r>
            <a:r>
              <a:rPr lang="ru-RU" sz="1400" b="1" dirty="0" err="1">
                <a:latin typeface="Constantia" pitchFamily="18" charset="0"/>
              </a:rPr>
              <a:t>Engl</a:t>
            </a:r>
            <a:r>
              <a:rPr lang="ru-RU" sz="1400" b="1" dirty="0">
                <a:latin typeface="Constantia" pitchFamily="18" charset="0"/>
              </a:rPr>
              <a:t> J </a:t>
            </a:r>
            <a:r>
              <a:rPr lang="ru-RU" sz="1400" b="1" dirty="0" err="1">
                <a:latin typeface="Constantia" pitchFamily="18" charset="0"/>
              </a:rPr>
              <a:t>Med</a:t>
            </a:r>
            <a:r>
              <a:rPr lang="ru-RU" sz="1400" b="1" dirty="0">
                <a:latin typeface="Constantia" pitchFamily="18" charset="0"/>
              </a:rPr>
              <a:t> 2009; 360:626-633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06" y="1480238"/>
            <a:ext cx="8596183" cy="45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13"/>
          <p:cNvSpPr txBox="1">
            <a:spLocks/>
          </p:cNvSpPr>
          <p:nvPr/>
        </p:nvSpPr>
        <p:spPr>
          <a:xfrm>
            <a:off x="2595683" y="202019"/>
            <a:ext cx="6346299" cy="11446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Arial" charset="0"/>
              </a:rPr>
              <a:t>Стоимость лечения пациента с редким заболеванием в месяц</a:t>
            </a:r>
            <a:endParaRPr kumimoji="0" lang="ru-RU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1116" y="1807535"/>
            <a:ext cx="7804298" cy="42849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1749" y="1881963"/>
            <a:ext cx="75278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Один из главных ограничителей и одновременно двигателей фармацевтического рынка – ограниченность бюджета и необходимость сдерживания роста расходов на лекарства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76" y="265815"/>
            <a:ext cx="7507224" cy="1424762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Механизмы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сдерживания роста государственных расходов на лекарства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4912" y="2339164"/>
            <a:ext cx="8389087" cy="4314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Принудительное снижение цен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Референтное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 ценообразование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Генерическая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 замена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Фондодержание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Установление торговых и оптовых надбавок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Установление предельной прибыли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Ограничительные перечни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800" b="1" dirty="0" smtClean="0">
                <a:latin typeface="Constantia" pitchFamily="18" charset="0"/>
              </a:rPr>
              <a:t>…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одержимое 110"/>
          <p:cNvSpPr>
            <a:spLocks noGrp="1"/>
          </p:cNvSpPr>
          <p:nvPr>
            <p:ph idx="1"/>
          </p:nvPr>
        </p:nvSpPr>
        <p:spPr>
          <a:xfrm>
            <a:off x="606056" y="2030818"/>
            <a:ext cx="8367822" cy="4710549"/>
          </a:xfrm>
        </p:spPr>
        <p:txBody>
          <a:bodyPr>
            <a:normAutofit/>
          </a:bodyPr>
          <a:lstStyle/>
          <a:p>
            <a:pPr marL="503237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В США страховые компании отказались частично или полностью оплачивать затраты на </a:t>
            </a:r>
            <a:r>
              <a:rPr lang="ru-RU" sz="2400" b="1" dirty="0" err="1" smtClean="0">
                <a:latin typeface="Constantia" pitchFamily="18" charset="0"/>
              </a:rPr>
              <a:t>сунитиниб</a:t>
            </a:r>
            <a:r>
              <a:rPr lang="en-US" sz="2400" b="1" dirty="0" smtClean="0">
                <a:latin typeface="Constantia" pitchFamily="18" charset="0"/>
              </a:rPr>
              <a:t>. </a:t>
            </a:r>
          </a:p>
          <a:p>
            <a:pPr marL="503237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В конце</a:t>
            </a:r>
            <a:r>
              <a:rPr lang="en-US" sz="2400" b="1" dirty="0" smtClean="0">
                <a:latin typeface="Constantia" pitchFamily="18" charset="0"/>
              </a:rPr>
              <a:t> 2008 NICE</a:t>
            </a:r>
            <a:r>
              <a:rPr lang="ru-RU" sz="2400" b="1" dirty="0" smtClean="0">
                <a:latin typeface="Constantia" pitchFamily="18" charset="0"/>
              </a:rPr>
              <a:t>, Великобритания, 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ru-RU" sz="2400" b="1" dirty="0" smtClean="0">
                <a:latin typeface="Constantia" pitchFamily="18" charset="0"/>
              </a:rPr>
              <a:t>отказался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ru-RU" sz="2400" b="1" dirty="0" smtClean="0">
                <a:latin typeface="Constantia" pitchFamily="18" charset="0"/>
              </a:rPr>
              <a:t>одобрить </a:t>
            </a:r>
            <a:r>
              <a:rPr lang="ru-RU" sz="2400" b="1" dirty="0" err="1" smtClean="0">
                <a:latin typeface="Constantia" pitchFamily="18" charset="0"/>
              </a:rPr>
              <a:t>сунитиниб</a:t>
            </a:r>
            <a:r>
              <a:rPr lang="ru-RU" sz="2400" b="1" dirty="0" smtClean="0">
                <a:latin typeface="Constantia" pitchFamily="18" charset="0"/>
              </a:rPr>
              <a:t> для лечения поздних стадий рака почек ввиду его высокой стоимости с поправкой на качество жизни, которая оценена</a:t>
            </a:r>
            <a:r>
              <a:rPr lang="en-US" sz="2400" b="1" dirty="0" smtClean="0">
                <a:latin typeface="Constantia" pitchFamily="18" charset="0"/>
              </a:rPr>
              <a:t> NICE</a:t>
            </a:r>
            <a:r>
              <a:rPr lang="ru-RU" sz="2400" b="1" dirty="0" smtClean="0">
                <a:latin typeface="Constantia" pitchFamily="18" charset="0"/>
              </a:rPr>
              <a:t> в </a:t>
            </a:r>
            <a:r>
              <a:rPr lang="en-US" sz="2400" b="1" dirty="0" smtClean="0">
                <a:latin typeface="Constantia" pitchFamily="18" charset="0"/>
              </a:rPr>
              <a:t>£72,000/QALY</a:t>
            </a:r>
            <a:r>
              <a:rPr lang="ru-RU" sz="2400" b="1" dirty="0" smtClean="0">
                <a:latin typeface="Constantia" pitchFamily="18" charset="0"/>
              </a:rPr>
              <a:t>, в то время как оценка компании </a:t>
            </a:r>
            <a:r>
              <a:rPr lang="ru-RU" sz="2400" b="1" dirty="0" err="1" smtClean="0">
                <a:latin typeface="Constantia" pitchFamily="18" charset="0"/>
              </a:rPr>
              <a:t>Пфайзер</a:t>
            </a:r>
            <a:r>
              <a:rPr lang="ru-RU" sz="2400" b="1" dirty="0" smtClean="0">
                <a:latin typeface="Constantia" pitchFamily="18" charset="0"/>
              </a:rPr>
              <a:t> составила </a:t>
            </a:r>
            <a:r>
              <a:rPr lang="en-US" sz="2400" b="1" dirty="0" smtClean="0">
                <a:latin typeface="Constantia" pitchFamily="18" charset="0"/>
              </a:rPr>
              <a:t>£29,000/QALY. </a:t>
            </a:r>
          </a:p>
          <a:p>
            <a:pPr marL="503237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Этот отказ был пересмотрен в феврале 2009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ru-RU" sz="2400" b="1" dirty="0" smtClean="0">
                <a:latin typeface="Constantia" pitchFamily="18" charset="0"/>
              </a:rPr>
              <a:t>после переговоров по стоимости первого курса лечения.</a:t>
            </a:r>
            <a:endParaRPr lang="tr-TR" sz="2400" b="1" dirty="0" smtClean="0">
              <a:latin typeface="Constantia" pitchFamily="18" charset="0"/>
            </a:endParaRPr>
          </a:p>
        </p:txBody>
      </p:sp>
      <p:sp>
        <p:nvSpPr>
          <p:cNvPr id="113" name="Заголовок 111"/>
          <p:cNvSpPr>
            <a:spLocks noGrp="1"/>
          </p:cNvSpPr>
          <p:nvPr>
            <p:ph type="title"/>
          </p:nvPr>
        </p:nvSpPr>
        <p:spPr>
          <a:xfrm>
            <a:off x="3009014" y="255181"/>
            <a:ext cx="5847907" cy="1105786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Государство и бизнес</a:t>
            </a:r>
          </a:p>
        </p:txBody>
      </p:sp>
      <p:pic>
        <p:nvPicPr>
          <p:cNvPr id="114" name="Рисунок 115" descr="NI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1616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 descr="1448553135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48" y="0"/>
            <a:ext cx="2286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85750" y="1553277"/>
            <a:ext cx="8858250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Органы здравоохранения КНР принудили снизить цены на 3 лекарственных препарата: </a:t>
            </a:r>
          </a:p>
          <a:p>
            <a:endParaRPr lang="ru-RU" sz="2400" b="1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 препарат для лечения рака легкого </a:t>
            </a:r>
            <a:r>
              <a:rPr lang="ru-RU" sz="2400" b="1" dirty="0" err="1">
                <a:latin typeface="Constantia" pitchFamily="18" charset="0"/>
              </a:rPr>
              <a:t>Iressa</a:t>
            </a:r>
            <a:r>
              <a:rPr lang="ru-RU" sz="2400" b="1" dirty="0">
                <a:latin typeface="Constantia" pitchFamily="18" charset="0"/>
              </a:rPr>
              <a:t> компании </a:t>
            </a:r>
            <a:r>
              <a:rPr lang="ru-RU" sz="2400" b="1" dirty="0" err="1">
                <a:latin typeface="Constantia" pitchFamily="18" charset="0"/>
              </a:rPr>
              <a:t>AstraZeneca</a:t>
            </a:r>
            <a:r>
              <a:rPr lang="ru-RU" sz="2400" b="1" dirty="0">
                <a:latin typeface="Constantia" pitchFamily="18" charset="0"/>
              </a:rPr>
              <a:t>, [стоимость месячного курса снижена с 15000 юаней [2291 долл.] до 7000 юаней [1069 долл.]]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препарат ля лечения гепатита B </a:t>
            </a:r>
            <a:r>
              <a:rPr lang="ru-RU" sz="2400" b="1" dirty="0" err="1">
                <a:latin typeface="Constantia" pitchFamily="18" charset="0"/>
              </a:rPr>
              <a:t>Viread</a:t>
            </a:r>
            <a:r>
              <a:rPr lang="ru-RU" sz="2400" b="1" dirty="0">
                <a:latin typeface="Constantia" pitchFamily="18" charset="0"/>
              </a:rPr>
              <a:t> компании </a:t>
            </a:r>
            <a:r>
              <a:rPr lang="ru-RU" sz="2400" b="1" dirty="0" err="1">
                <a:latin typeface="Constantia" pitchFamily="18" charset="0"/>
              </a:rPr>
              <a:t>GlaxoSmithKline</a:t>
            </a:r>
            <a:r>
              <a:rPr lang="ru-RU" sz="2400" b="1" dirty="0">
                <a:latin typeface="Constantia" pitchFamily="18" charset="0"/>
              </a:rPr>
              <a:t> [с 1500 юаней [229 долл.] до 490 юаней [75 долл.]]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onstantia" pitchFamily="18" charset="0"/>
              </a:rPr>
              <a:t>препарат для лечения рака легкого </a:t>
            </a:r>
            <a:r>
              <a:rPr lang="ru-RU" sz="2400" b="1" dirty="0" err="1">
                <a:latin typeface="Constantia" pitchFamily="18" charset="0"/>
              </a:rPr>
              <a:t>Icotinib</a:t>
            </a:r>
            <a:r>
              <a:rPr lang="ru-RU" sz="2400" b="1" dirty="0">
                <a:latin typeface="Constantia" pitchFamily="18" charset="0"/>
              </a:rPr>
              <a:t> компании </a:t>
            </a:r>
            <a:r>
              <a:rPr lang="ru-RU" sz="2400" b="1" dirty="0" err="1">
                <a:latin typeface="Constantia" pitchFamily="18" charset="0"/>
              </a:rPr>
              <a:t>Betta</a:t>
            </a:r>
            <a:r>
              <a:rPr lang="ru-RU" sz="2400" b="1" dirty="0">
                <a:latin typeface="Constantia" pitchFamily="18" charset="0"/>
              </a:rPr>
              <a:t> </a:t>
            </a:r>
            <a:r>
              <a:rPr lang="ru-RU" sz="2400" b="1" dirty="0" err="1">
                <a:latin typeface="Constantia" pitchFamily="18" charset="0"/>
              </a:rPr>
              <a:t>Pharmaceuticals</a:t>
            </a:r>
            <a:r>
              <a:rPr lang="ru-RU" sz="2400" b="1" dirty="0">
                <a:latin typeface="Constantia" pitchFamily="18" charset="0"/>
              </a:rPr>
              <a:t> [с 12000 юаней [1883 долл.]. до 5500 юаней [840 долл.]]</a:t>
            </a:r>
          </a:p>
          <a:p>
            <a:r>
              <a:rPr lang="ru-RU" dirty="0"/>
              <a:t> </a:t>
            </a:r>
          </a:p>
          <a:p>
            <a:pPr eaLnBrk="0" hangingPunct="0"/>
            <a:endParaRPr lang="ru-RU" dirty="0"/>
          </a:p>
        </p:txBody>
      </p:sp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6794833" y="6550223"/>
            <a:ext cx="2192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 err="1">
                <a:latin typeface="Constantia" pitchFamily="18" charset="0"/>
              </a:rPr>
              <a:t>FirstWord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ru-RU" sz="1400" b="1" dirty="0" err="1">
                <a:latin typeface="Constantia" pitchFamily="18" charset="0"/>
              </a:rPr>
              <a:t>Pharma</a:t>
            </a:r>
            <a:r>
              <a:rPr lang="ru-RU" sz="1400" b="1" dirty="0">
                <a:latin typeface="Constantia" pitchFamily="18" charset="0"/>
              </a:rPr>
              <a:t>, 2016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6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13"/>
          <p:cNvSpPr>
            <a:spLocks noGrp="1"/>
          </p:cNvSpPr>
          <p:nvPr>
            <p:ph type="title"/>
          </p:nvPr>
        </p:nvSpPr>
        <p:spPr>
          <a:xfrm>
            <a:off x="2014190" y="253830"/>
            <a:ext cx="7000909" cy="1115266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Социальная </a:t>
            </a:r>
            <a: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/>
            </a:r>
            <a:b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</a:br>
            <a:r>
              <a:rPr lang="ru-RU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ответственность государства</a:t>
            </a:r>
          </a:p>
        </p:txBody>
      </p:sp>
      <p:sp>
        <p:nvSpPr>
          <p:cNvPr id="113" name="Содержимое 114"/>
          <p:cNvSpPr>
            <a:spLocks noGrp="1"/>
          </p:cNvSpPr>
          <p:nvPr>
            <p:ph idx="1"/>
          </p:nvPr>
        </p:nvSpPr>
        <p:spPr>
          <a:xfrm>
            <a:off x="-137160" y="1591056"/>
            <a:ext cx="9445752" cy="5266944"/>
          </a:xfrm>
        </p:spPr>
        <p:txBody>
          <a:bodyPr>
            <a:normAutofit/>
          </a:bodyPr>
          <a:lstStyle/>
          <a:p>
            <a:pPr marL="446087" indent="-285750" eaLnBrk="1" hangingPunct="1"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Constantia" pitchFamily="18" charset="0"/>
              </a:rPr>
              <a:t>NICE </a:t>
            </a:r>
            <a:r>
              <a:rPr lang="ru-RU" sz="2000" b="1" dirty="0" smtClean="0">
                <a:latin typeface="Constantia" pitchFamily="18" charset="0"/>
              </a:rPr>
              <a:t>не отказался рекомендовать использование </a:t>
            </a:r>
            <a:r>
              <a:rPr lang="ru-RU" sz="2000" b="1" dirty="0" err="1" smtClean="0">
                <a:latin typeface="Constantia" pitchFamily="18" charset="0"/>
              </a:rPr>
              <a:t>дазатиниба</a:t>
            </a:r>
            <a:r>
              <a:rPr lang="ru-RU" sz="2000" b="1" dirty="0" smtClean="0">
                <a:latin typeface="Constantia" pitchFamily="18" charset="0"/>
              </a:rPr>
              <a:t> и </a:t>
            </a:r>
            <a:r>
              <a:rPr lang="ru-RU" sz="2000" b="1" dirty="0" err="1" smtClean="0">
                <a:latin typeface="Constantia" pitchFamily="18" charset="0"/>
              </a:rPr>
              <a:t>нилотиниба</a:t>
            </a:r>
            <a:r>
              <a:rPr lang="ru-RU" sz="2000" b="1" dirty="0" smtClean="0">
                <a:latin typeface="Constantia" pitchFamily="18" charset="0"/>
              </a:rPr>
              <a:t> для лечения хронического миелоидного лейкоза у пациентов, которые не могут перенести первый курс терапии </a:t>
            </a:r>
            <a:r>
              <a:rPr lang="ru-RU" sz="2000" b="1" dirty="0" err="1" smtClean="0">
                <a:latin typeface="Constantia" pitchFamily="18" charset="0"/>
              </a:rPr>
              <a:t>иматинибом</a:t>
            </a:r>
            <a:r>
              <a:rPr lang="en-US" sz="2000" b="1" dirty="0" smtClean="0">
                <a:latin typeface="Constantia" pitchFamily="18" charset="0"/>
              </a:rPr>
              <a:t>, </a:t>
            </a:r>
            <a:r>
              <a:rPr lang="ru-RU" sz="2000" b="1" dirty="0" smtClean="0">
                <a:latin typeface="Constantia" pitchFamily="18" charset="0"/>
              </a:rPr>
              <a:t>после того как выяснилось, что доказательства целесообразности применения указанных препаратов «очень плохие».</a:t>
            </a:r>
            <a:endParaRPr lang="en-US" sz="2000" b="1" dirty="0" smtClean="0">
              <a:latin typeface="Constantia" pitchFamily="18" charset="0"/>
            </a:endParaRPr>
          </a:p>
          <a:p>
            <a:pPr marL="446087" indent="-285750"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Constantia" pitchFamily="18" charset="0"/>
              </a:rPr>
              <a:t>Ни один из препаратов не соответствует критериям «лечения в конце  жизни», которые были введены </a:t>
            </a:r>
            <a:r>
              <a:rPr lang="en-US" sz="2000" b="1" dirty="0" smtClean="0">
                <a:latin typeface="Constantia" pitchFamily="18" charset="0"/>
              </a:rPr>
              <a:t>NICE </a:t>
            </a:r>
            <a:r>
              <a:rPr lang="ru-RU" sz="2000" b="1" dirty="0" smtClean="0">
                <a:latin typeface="Constantia" pitchFamily="18" charset="0"/>
              </a:rPr>
              <a:t>для облегчения рассмотрения возможности лицензирования  лекарственных препаратов, применяемых для лечения неизлечимых заболеваний</a:t>
            </a:r>
            <a:r>
              <a:rPr lang="en-US" sz="2000" b="1" dirty="0" smtClean="0">
                <a:latin typeface="Constantia" pitchFamily="18" charset="0"/>
              </a:rPr>
              <a:t>, </a:t>
            </a:r>
            <a:r>
              <a:rPr lang="ru-RU" sz="2000" b="1" dirty="0" smtClean="0">
                <a:latin typeface="Constantia" pitchFamily="18" charset="0"/>
              </a:rPr>
              <a:t>более того, имеющиеся данные о продлении жизни недостаточны</a:t>
            </a:r>
            <a:r>
              <a:rPr lang="en-US" sz="2000" dirty="0" smtClean="0">
                <a:latin typeface="Constantia" pitchFamily="18" charset="0"/>
              </a:rPr>
              <a:t>.</a:t>
            </a:r>
          </a:p>
          <a:p>
            <a:pPr marL="446087" indent="-285750" eaLnBrk="1" hangingPunct="1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Constantia" pitchFamily="18" charset="0"/>
              </a:rPr>
              <a:t>Но даже в случае соблюдения критериев «лечения в конце  жизни»,исключительно высокая стоимость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комбинированного применения </a:t>
            </a:r>
            <a:r>
              <a:rPr lang="ru-RU" sz="2000" b="1" dirty="0" err="1" smtClean="0">
                <a:latin typeface="Constantia" pitchFamily="18" charset="0"/>
              </a:rPr>
              <a:t>дазатиниба</a:t>
            </a:r>
            <a:r>
              <a:rPr lang="ru-RU" sz="2000" b="1" dirty="0" smtClean="0">
                <a:latin typeface="Constantia" pitchFamily="18" charset="0"/>
              </a:rPr>
              <a:t> и </a:t>
            </a:r>
            <a:r>
              <a:rPr lang="ru-RU" sz="2000" b="1" dirty="0" err="1" smtClean="0">
                <a:latin typeface="Constantia" pitchFamily="18" charset="0"/>
              </a:rPr>
              <a:t>нилотиниба</a:t>
            </a:r>
            <a:r>
              <a:rPr lang="ru-RU" sz="2000" b="1" dirty="0" smtClean="0">
                <a:latin typeface="Constantia" pitchFamily="18" charset="0"/>
              </a:rPr>
              <a:t> в  совокупности с неубедительными доказательствами их эффективности не позволят </a:t>
            </a:r>
            <a:r>
              <a:rPr lang="en-US" sz="2000" b="1" dirty="0" smtClean="0">
                <a:latin typeface="Constantia" pitchFamily="18" charset="0"/>
              </a:rPr>
              <a:t>NICE </a:t>
            </a:r>
            <a:r>
              <a:rPr lang="ru-RU" sz="2000" b="1" dirty="0" smtClean="0">
                <a:latin typeface="Constantia" pitchFamily="18" charset="0"/>
              </a:rPr>
              <a:t>рассматривать их использование как экономически эффективное расходование средств Здравоохранения</a:t>
            </a:r>
            <a:r>
              <a:rPr lang="en-US" sz="2000" b="1" dirty="0" smtClean="0">
                <a:latin typeface="Constantia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ru-RU" sz="1800" dirty="0"/>
          </a:p>
        </p:txBody>
      </p:sp>
      <p:pic>
        <p:nvPicPr>
          <p:cNvPr id="114" name="Рисунок 115" descr="NI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910077"/>
            <a:ext cx="1616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212652" y="1382233"/>
            <a:ext cx="8931348" cy="534817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По данным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FDA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почти половина ЛС, внедренных в клиническую практику имеют серьезные ПЭ, которые выявляются лишь на стадии их широкого применения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10-15 лет разработки ЛС и внедрение в практику тем не менее не дает возможности четко определить ПЭ, особенно редкие.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Важно проводить оценку не столько эффективности, сколько безопасности на маркетинговой стадии, так как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дорегистрационные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 исследования не позволяют выявить многие ПЭ из-за недостаточного количества больных, отсутствия в этих исследованиях детей, стариков, беременных женщин, страдающих сопутствующими заболеваниями, такими как, нарушение функции почек и печени.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Для того, чтобы выявить ПЭ, частота которого составляет 1:3300, с доверительным интервалом 95%, основная группа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когортного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</a:rPr>
              <a:t> исследования должна включать не менее 10 000 больных, и если при этом ПЭ не встречается у населения в целом, то его можно отнести к данному ЛС, а в противном случае потребуются еще большие испытания.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" name="Заголовок 113"/>
          <p:cNvSpPr txBox="1">
            <a:spLocks/>
          </p:cNvSpPr>
          <p:nvPr/>
        </p:nvSpPr>
        <p:spPr>
          <a:xfrm>
            <a:off x="2143091" y="168770"/>
            <a:ext cx="7000909" cy="1115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Arial" charset="0"/>
              </a:rPr>
              <a:t>Безопасность</a:t>
            </a:r>
            <a:r>
              <a:rPr kumimoji="0" lang="ru-RU" sz="36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Arial" charset="0"/>
              </a:rPr>
              <a:t> новых препаратов</a:t>
            </a:r>
            <a:endParaRPr kumimoji="0" lang="ru-RU" sz="36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3"/>
          <p:cNvSpPr txBox="1">
            <a:spLocks/>
          </p:cNvSpPr>
          <p:nvPr/>
        </p:nvSpPr>
        <p:spPr>
          <a:xfrm>
            <a:off x="2143092" y="168770"/>
            <a:ext cx="6639402" cy="11152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Arial" charset="0"/>
              </a:rPr>
              <a:t>Приоритеты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580" y="1988288"/>
            <a:ext cx="6709145" cy="1095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Эффективность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5656" y="3299637"/>
            <a:ext cx="6709145" cy="1095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Безопасность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4390" y="4596810"/>
            <a:ext cx="6709145" cy="1095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Экономичность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[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 возможности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]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2348880"/>
            <a:ext cx="8568952" cy="2952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latin typeface="Constantia" pitchFamily="18" charset="0"/>
              </a:rPr>
              <a:t>Всякий прогресс, способствующий продолжительности жизни человека, увеличивает важность службы здравоохранения</a:t>
            </a:r>
          </a:p>
          <a:p>
            <a:pPr>
              <a:defRPr/>
            </a:pPr>
            <a:endParaRPr lang="ru-RU" dirty="0"/>
          </a:p>
          <a:p>
            <a:pPr algn="r">
              <a:defRPr/>
            </a:pPr>
            <a:r>
              <a:rPr lang="ru-RU" b="1" dirty="0" err="1">
                <a:solidFill>
                  <a:schemeClr val="bg1"/>
                </a:solidFill>
                <a:latin typeface="Constantia" pitchFamily="18" charset="0"/>
              </a:rPr>
              <a:t>Хернес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nstantia" pitchFamily="18" charset="0"/>
              </a:rPr>
              <a:t>Гудмунд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4964" y="0"/>
            <a:ext cx="6849035" cy="1397473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Развитие фармацевтики в ХХ-ХХ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вв.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99612" y="3480278"/>
            <a:ext cx="1332000" cy="604800"/>
          </a:xfrm>
          <a:custGeom>
            <a:avLst/>
            <a:gdLst>
              <a:gd name="T0" fmla="*/ 1236 w 1236"/>
              <a:gd name="T1" fmla="*/ 0 h 559"/>
              <a:gd name="T2" fmla="*/ 1236 w 1236"/>
              <a:gd name="T3" fmla="*/ 559 h 559"/>
              <a:gd name="T4" fmla="*/ 72 w 1236"/>
              <a:gd name="T5" fmla="*/ 559 h 559"/>
              <a:gd name="T6" fmla="*/ 0 w 1236"/>
              <a:gd name="T7" fmla="*/ 464 h 559"/>
              <a:gd name="T8" fmla="*/ 0 w 1236"/>
              <a:gd name="T9" fmla="*/ 95 h 559"/>
              <a:gd name="T10" fmla="*/ 72 w 1236"/>
              <a:gd name="T11" fmla="*/ 0 h 559"/>
              <a:gd name="T12" fmla="*/ 1236 w 1236"/>
              <a:gd name="T1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6" h="559">
                <a:moveTo>
                  <a:pt x="1236" y="0"/>
                </a:moveTo>
                <a:cubicBezTo>
                  <a:pt x="1236" y="559"/>
                  <a:pt x="1236" y="559"/>
                  <a:pt x="1236" y="559"/>
                </a:cubicBezTo>
                <a:cubicBezTo>
                  <a:pt x="72" y="559"/>
                  <a:pt x="72" y="559"/>
                  <a:pt x="72" y="559"/>
                </a:cubicBezTo>
                <a:cubicBezTo>
                  <a:pt x="32" y="559"/>
                  <a:pt x="0" y="516"/>
                  <a:pt x="0" y="46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32" y="0"/>
                  <a:pt x="72" y="0"/>
                </a:cubicBezTo>
                <a:lnTo>
                  <a:pt x="1236" y="0"/>
                </a:ln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1380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cxnSp>
        <p:nvCxnSpPr>
          <p:cNvPr id="9" name="Straight Connector 1"/>
          <p:cNvCxnSpPr/>
          <p:nvPr/>
        </p:nvCxnSpPr>
        <p:spPr>
          <a:xfrm>
            <a:off x="3637380" y="4077323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/>
          <p:cNvCxnSpPr/>
          <p:nvPr/>
        </p:nvCxnSpPr>
        <p:spPr>
          <a:xfrm>
            <a:off x="1065612" y="4083238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/>
        </p:nvCxnSpPr>
        <p:spPr>
          <a:xfrm rot="5400000">
            <a:off x="4654867" y="3257896"/>
            <a:ext cx="476652" cy="30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"/>
          <p:cNvCxnSpPr/>
          <p:nvPr/>
        </p:nvCxnSpPr>
        <p:spPr>
          <a:xfrm>
            <a:off x="2351496" y="2879303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364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1900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34649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Натуральные продукты и производные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[пенициллины,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сульфамиды, аспирин]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8" y="1616715"/>
            <a:ext cx="24288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Изменение состояния сознания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[психотропные препараты]</a:t>
            </a:r>
            <a:endParaRPr lang="ru-RU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2752" y="4722791"/>
            <a:ext cx="2315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Воздействие на рецепторы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[негормональные противовоспалительные средства]</a:t>
            </a:r>
            <a:endParaRPr lang="ru-RU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8390" y="1816905"/>
            <a:ext cx="2600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Воздействие на ферменты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</a:t>
            </a:r>
            <a:r>
              <a:rPr lang="ru-RU" sz="1400" dirty="0" err="1" smtClean="0">
                <a:solidFill>
                  <a:prstClr val="black"/>
                </a:solidFill>
                <a:latin typeface="Constantia" pitchFamily="18" charset="0"/>
              </a:rPr>
              <a:t>гиполипидемические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,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ингибиторы АПФ]</a:t>
            </a:r>
            <a:endParaRPr 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85496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57264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8215370" y="2993691"/>
            <a:ext cx="730250" cy="1577975"/>
          </a:xfrm>
          <a:custGeom>
            <a:avLst/>
            <a:gdLst>
              <a:gd name="T0" fmla="*/ 644 w 677"/>
              <a:gd name="T1" fmla="*/ 783 h 1461"/>
              <a:gd name="T2" fmla="*/ 47 w 677"/>
              <a:gd name="T3" fmla="*/ 1422 h 1461"/>
              <a:gd name="T4" fmla="*/ 7 w 677"/>
              <a:gd name="T5" fmla="*/ 1398 h 1461"/>
              <a:gd name="T6" fmla="*/ 24 w 677"/>
              <a:gd name="T7" fmla="*/ 1296 h 1461"/>
              <a:gd name="T8" fmla="*/ 55 w 677"/>
              <a:gd name="T9" fmla="*/ 1102 h 1461"/>
              <a:gd name="T10" fmla="*/ 1 w 677"/>
              <a:gd name="T11" fmla="*/ 1010 h 1461"/>
              <a:gd name="T12" fmla="*/ 0 w 677"/>
              <a:gd name="T13" fmla="*/ 1010 h 1461"/>
              <a:gd name="T14" fmla="*/ 0 w 677"/>
              <a:gd name="T15" fmla="*/ 451 h 1461"/>
              <a:gd name="T16" fmla="*/ 53 w 677"/>
              <a:gd name="T17" fmla="*/ 359 h 1461"/>
              <a:gd name="T18" fmla="*/ 6 w 677"/>
              <a:gd name="T19" fmla="*/ 62 h 1461"/>
              <a:gd name="T20" fmla="*/ 47 w 677"/>
              <a:gd name="T21" fmla="*/ 38 h 1461"/>
              <a:gd name="T22" fmla="*/ 643 w 677"/>
              <a:gd name="T23" fmla="*/ 679 h 1461"/>
              <a:gd name="T24" fmla="*/ 644 w 677"/>
              <a:gd name="T25" fmla="*/ 783 h 1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7" h="1461">
                <a:moveTo>
                  <a:pt x="644" y="783"/>
                </a:moveTo>
                <a:cubicBezTo>
                  <a:pt x="47" y="1422"/>
                  <a:pt x="47" y="1422"/>
                  <a:pt x="47" y="1422"/>
                </a:cubicBezTo>
                <a:cubicBezTo>
                  <a:pt x="20" y="1461"/>
                  <a:pt x="2" y="1450"/>
                  <a:pt x="7" y="1398"/>
                </a:cubicBezTo>
                <a:cubicBezTo>
                  <a:pt x="24" y="1296"/>
                  <a:pt x="24" y="1296"/>
                  <a:pt x="24" y="1296"/>
                </a:cubicBezTo>
                <a:cubicBezTo>
                  <a:pt x="55" y="1102"/>
                  <a:pt x="55" y="1102"/>
                  <a:pt x="55" y="1102"/>
                </a:cubicBezTo>
                <a:cubicBezTo>
                  <a:pt x="65" y="1051"/>
                  <a:pt x="41" y="1010"/>
                  <a:pt x="1" y="1010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0" y="451"/>
                  <a:pt x="0" y="451"/>
                  <a:pt x="0" y="451"/>
                </a:cubicBezTo>
                <a:cubicBezTo>
                  <a:pt x="39" y="450"/>
                  <a:pt x="63" y="409"/>
                  <a:pt x="53" y="359"/>
                </a:cubicBezTo>
                <a:cubicBezTo>
                  <a:pt x="6" y="62"/>
                  <a:pt x="6" y="62"/>
                  <a:pt x="6" y="62"/>
                </a:cubicBezTo>
                <a:cubicBezTo>
                  <a:pt x="2" y="10"/>
                  <a:pt x="20" y="0"/>
                  <a:pt x="47" y="38"/>
                </a:cubicBezTo>
                <a:cubicBezTo>
                  <a:pt x="643" y="679"/>
                  <a:pt x="643" y="679"/>
                  <a:pt x="643" y="679"/>
                </a:cubicBezTo>
                <a:cubicBezTo>
                  <a:pt x="677" y="707"/>
                  <a:pt x="677" y="754"/>
                  <a:pt x="644" y="783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572164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8866" y="3614177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1950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4750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1970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0634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1990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6518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2010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cxnSp>
        <p:nvCxnSpPr>
          <p:cNvPr id="26" name="Straight Connector 1"/>
          <p:cNvCxnSpPr/>
          <p:nvPr/>
        </p:nvCxnSpPr>
        <p:spPr>
          <a:xfrm>
            <a:off x="6194640" y="4083238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7784" y="4714038"/>
            <a:ext cx="2600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Генная инженерия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</a:t>
            </a:r>
            <a:r>
              <a:rPr lang="ru-RU" sz="1400" dirty="0" err="1" smtClean="0">
                <a:solidFill>
                  <a:prstClr val="black"/>
                </a:solidFill>
                <a:latin typeface="Constantia" pitchFamily="18" charset="0"/>
              </a:rPr>
              <a:t>биотехнологические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 ЛС]</a:t>
            </a:r>
            <a:endParaRPr lang="ru-RU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83370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2920" y="3623078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2020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cxnSp>
        <p:nvCxnSpPr>
          <p:cNvPr id="30" name="Straight Connector 3"/>
          <p:cNvCxnSpPr/>
          <p:nvPr/>
        </p:nvCxnSpPr>
        <p:spPr>
          <a:xfrm rot="5400000">
            <a:off x="7309497" y="3293285"/>
            <a:ext cx="385457" cy="24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12561" y="1705092"/>
            <a:ext cx="23028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Молекулярная биология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[Хронические дегенеративные заболевания, рак]</a:t>
            </a:r>
            <a:endParaRPr lang="en-US" sz="1400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1670" y="116540"/>
            <a:ext cx="8435789" cy="28238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Биологические 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лекарственные препараты</a:t>
            </a: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>
            <a:lum bright="75000" contrast="-78000"/>
          </a:blip>
          <a:stretch>
            <a:fillRect/>
          </a:stretch>
        </p:blipFill>
        <p:spPr>
          <a:xfrm>
            <a:off x="-215154" y="1873624"/>
            <a:ext cx="9584556" cy="51367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329" y="1855560"/>
            <a:ext cx="833717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b="1" dirty="0" smtClean="0">
                <a:latin typeface="Constantia" pitchFamily="18" charset="0"/>
                <a:cs typeface="Arial" pitchFamily="34" charset="0"/>
              </a:rPr>
              <a:t>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екарственные препараты,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действующее вещество которых произведено или выделено из биологического источника и для определения свойств и качеств которого необходима комбинация биологических и </a:t>
            </a:r>
            <a:r>
              <a:rPr lang="ru-RU" sz="2800" b="1" dirty="0" smtClean="0">
                <a:latin typeface="Constantia" pitchFamily="18" charset="0"/>
                <a:cs typeface="Arial" pitchFamily="34" charset="0"/>
              </a:rPr>
              <a:t>физико-химических методов </a:t>
            </a:r>
            <a:r>
              <a:rPr lang="ru-RU" sz="2000" b="1" dirty="0" smtClean="0">
                <a:latin typeface="Constantia" pitchFamily="18" charset="0"/>
                <a:cs typeface="Arial" pitchFamily="34" charset="0"/>
              </a:rPr>
              <a:t>[</a:t>
            </a:r>
            <a:r>
              <a:rPr lang="ru-RU" sz="2000" b="1" dirty="0" smtClean="0">
                <a:latin typeface="Constantia" pitchFamily="18" charset="0"/>
              </a:rPr>
              <a:t>иммунобиологические средства; ЛС, полученные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onstantia" pitchFamily="18" charset="0"/>
              </a:rPr>
              <a:t>из крови, плазмы крови человека и животных; </a:t>
            </a:r>
            <a:r>
              <a:rPr lang="ru-RU" sz="2000" b="1" dirty="0" err="1" smtClean="0">
                <a:latin typeface="Constantia" pitchFamily="18" charset="0"/>
              </a:rPr>
              <a:t>биотехнологические</a:t>
            </a:r>
            <a:r>
              <a:rPr lang="ru-RU" sz="2000" b="1" dirty="0" smtClean="0">
                <a:latin typeface="Constantia" pitchFamily="18" charset="0"/>
              </a:rPr>
              <a:t> лекарств;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Constantia" pitchFamily="18" charset="0"/>
              </a:rPr>
              <a:t>генотерапевтические</a:t>
            </a:r>
            <a:r>
              <a:rPr lang="ru-RU" sz="2000" b="1" dirty="0" smtClean="0">
                <a:latin typeface="Constantia" pitchFamily="18" charset="0"/>
              </a:rPr>
              <a:t> лекарства]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7577" y="6492711"/>
            <a:ext cx="8050306" cy="730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1200" b="1" dirty="0">
                <a:solidFill>
                  <a:srgbClr val="000000"/>
                </a:solidFill>
                <a:latin typeface="Constantia"/>
                <a:ea typeface="DejaVu Sans"/>
              </a:rPr>
              <a:t>№429-ФЗ«О внесении изменений в ФЗ «Об обращении лекарственных средств», от 09.12.2014</a:t>
            </a:r>
            <a:endParaRPr sz="1200" dirty="0"/>
          </a:p>
        </p:txBody>
      </p:sp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8849" y="5954313"/>
            <a:ext cx="1765151" cy="1047123"/>
          </a:xfrm>
          <a:prstGeom prst="rect">
            <a:avLst/>
          </a:prstGeom>
        </p:spPr>
      </p:pic>
      <p:pic>
        <p:nvPicPr>
          <p:cNvPr id="8" name="Рисунок 7" descr="1280x720-Ho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919" y="5387228"/>
            <a:ext cx="1855693" cy="1043827"/>
          </a:xfrm>
          <a:prstGeom prst="rect">
            <a:avLst/>
          </a:prstGeom>
        </p:spPr>
      </p:pic>
      <p:pic>
        <p:nvPicPr>
          <p:cNvPr id="9" name="Рисунок 8" descr="89720301_labmyskikry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2588" y="4607858"/>
            <a:ext cx="2081412" cy="1214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2518" y="421341"/>
            <a:ext cx="6024282" cy="529823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Нобелевская премия по медицине и физиологии 1923 г. -  Джон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Маклеод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открытие инсулина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35805"/>
            <a:ext cx="90708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923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985720"/>
            <a:ext cx="1428750" cy="190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95718" y="2366682"/>
            <a:ext cx="5425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Канадский хирург Фредерик Г. </a:t>
            </a:r>
            <a:r>
              <a:rPr lang="ru-RU" sz="2400" b="1" dirty="0" err="1" smtClean="0">
                <a:latin typeface="Constantia" pitchFamily="18" charset="0"/>
              </a:rPr>
              <a:t>Бантинг</a:t>
            </a:r>
            <a:r>
              <a:rPr lang="ru-RU" sz="2400" b="1" dirty="0" smtClean="0">
                <a:latin typeface="Constantia" pitchFamily="18" charset="0"/>
              </a:rPr>
              <a:t> предложил идею </a:t>
            </a:r>
            <a:r>
              <a:rPr lang="ru-RU" sz="2400" b="1" dirty="0" err="1" smtClean="0">
                <a:latin typeface="Constantia" pitchFamily="18" charset="0"/>
              </a:rPr>
              <a:t>Дж.Маклеоду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r>
              <a:rPr lang="ru-RU" sz="2400" b="1" dirty="0" err="1" smtClean="0">
                <a:latin typeface="Constantia" pitchFamily="18" charset="0"/>
              </a:rPr>
              <a:t>идею</a:t>
            </a:r>
            <a:r>
              <a:rPr lang="ru-RU" sz="2400" b="1" dirty="0" smtClean="0">
                <a:latin typeface="Constantia" pitchFamily="18" charset="0"/>
              </a:rPr>
              <a:t> выделения инсулина из </a:t>
            </a:r>
            <a:r>
              <a:rPr lang="ru-RU" sz="2400" b="1" dirty="0" err="1" smtClean="0">
                <a:latin typeface="Constantia" pitchFamily="18" charset="0"/>
              </a:rPr>
              <a:t>островковых</a:t>
            </a:r>
            <a:r>
              <a:rPr lang="ru-RU" sz="2400" b="1" dirty="0" smtClean="0">
                <a:latin typeface="Constantia" pitchFamily="18" charset="0"/>
              </a:rPr>
              <a:t> клеток поджелудочной железы собак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9" name="Рисунок 8" descr="Smokingbeag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180" y="4296826"/>
            <a:ext cx="3658820" cy="2561174"/>
          </a:xfrm>
          <a:prstGeom prst="rect">
            <a:avLst/>
          </a:prstGeom>
        </p:spPr>
      </p:pic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9870" y="2512770"/>
            <a:ext cx="1171575" cy="1619250"/>
          </a:xfrm>
          <a:prstGeom prst="rect">
            <a:avLst/>
          </a:prstGeom>
        </p:spPr>
      </p:pic>
      <p:pic>
        <p:nvPicPr>
          <p:cNvPr id="13" name="Рисунок 12" descr="161050-004-B90D46A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4298960"/>
            <a:ext cx="3655771" cy="2559040"/>
          </a:xfrm>
          <a:prstGeom prst="rect">
            <a:avLst/>
          </a:prstGeom>
        </p:spPr>
      </p:pic>
      <p:pic>
        <p:nvPicPr>
          <p:cNvPr id="14" name="Рисунок 13" descr="markdown_lightbox_583a10ab48779b6cee13195fb30dfca1e57e8400-b16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5770" y="4450949"/>
            <a:ext cx="1798371" cy="24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32.jpg"/>
          <p:cNvPicPr>
            <a:picLocks noChangeAspect="1"/>
          </p:cNvPicPr>
          <p:nvPr/>
        </p:nvPicPr>
        <p:blipFill>
          <a:blip r:embed="rId2" cstate="print">
            <a:lum bright="73000" contrast="-74000"/>
          </a:blip>
          <a:stretch>
            <a:fillRect/>
          </a:stretch>
        </p:blipFill>
        <p:spPr>
          <a:xfrm>
            <a:off x="1952157" y="1371601"/>
            <a:ext cx="7239157" cy="54864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2400" y="3801036"/>
            <a:ext cx="1792942" cy="645458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094" y="2743201"/>
            <a:ext cx="1452282" cy="636494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6846" y="1416424"/>
            <a:ext cx="1443319" cy="600635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54306" y="1297031"/>
            <a:ext cx="718969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первый человеческий белок [гормон роста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соматостатин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получен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методом генной инженерии.</a:t>
            </a: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впервые применили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эритропоэтин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более 10% от объема мирового фармацевтического рынка -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биотехнологические препараты, более 150 из них уже широко применяются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медиц</a:t>
            </a:r>
            <a:r>
              <a:rPr lang="ru-RU" sz="24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ине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[инсулины,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колониестимулирующие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факторы, МАТ, антигемофильный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фактор VIII, человеческий гормон роста, интерфероны,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эритропоэтин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антитромботические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средства]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317" y="1379676"/>
            <a:ext cx="1308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1977г.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459" y="2760241"/>
            <a:ext cx="1279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1986г.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58" y="3810001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Сегодня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12700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Биологические лекарства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326778" y="2097741"/>
            <a:ext cx="493058" cy="609599"/>
          </a:xfrm>
          <a:prstGeom prst="downArrow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398494" y="3442447"/>
            <a:ext cx="367553" cy="322729"/>
          </a:xfrm>
          <a:prstGeom prst="downArrow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246095" y="4518212"/>
            <a:ext cx="690282" cy="887506"/>
          </a:xfrm>
          <a:prstGeom prst="downArrow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8835401_or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88" y="5277412"/>
            <a:ext cx="1446118" cy="14461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3915</Words>
  <Application>Microsoft Office PowerPoint</Application>
  <PresentationFormat>Экран (4:3)</PresentationFormat>
  <Paragraphs>633</Paragraphs>
  <Slides>59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Office Theme</vt:lpstr>
      <vt:lpstr>Лист Microsoft Excel 97-2003</vt:lpstr>
      <vt:lpstr>Презентация PowerPoint</vt:lpstr>
      <vt:lpstr>Лекарственные новости XXI века через призму прогресса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5-летняя выживаемость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Персонифицированная  медицина</vt:lpstr>
      <vt:lpstr>Примеры персонифицированного подхода к назначению лечения</vt:lpstr>
      <vt:lpstr>Персонифицированная медицина  [«дробление» болезней]</vt:lpstr>
      <vt:lpstr>Презентация PowerPoint</vt:lpstr>
      <vt:lpstr>Стоимость лечения онкологического пациента в месяц</vt:lpstr>
      <vt:lpstr>Презентация PowerPoint</vt:lpstr>
      <vt:lpstr>Презентация PowerPoint</vt:lpstr>
      <vt:lpstr> Механизмы сдерживания роста государственных расходов на лекарства</vt:lpstr>
      <vt:lpstr>Государство и бизнес</vt:lpstr>
      <vt:lpstr>Презентация PowerPoint</vt:lpstr>
      <vt:lpstr>Социальная  ответственность государства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Sony</cp:lastModifiedBy>
  <cp:revision>174</cp:revision>
  <dcterms:created xsi:type="dcterms:W3CDTF">2016-11-18T14:12:19Z</dcterms:created>
  <dcterms:modified xsi:type="dcterms:W3CDTF">2017-08-25T12:59:04Z</dcterms:modified>
</cp:coreProperties>
</file>